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4" r:id="rId7"/>
    <p:sldId id="265" r:id="rId8"/>
    <p:sldId id="262" r:id="rId9"/>
    <p:sldId id="263"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37" autoAdjust="0"/>
  </p:normalViewPr>
  <p:slideViewPr>
    <p:cSldViewPr snapToGrid="0">
      <p:cViewPr varScale="1">
        <p:scale>
          <a:sx n="97" d="100"/>
          <a:sy n="97" d="100"/>
        </p:scale>
        <p:origin x="2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DA9509-74AB-44EE-BD6B-1C0BE7DC6FD7}" type="datetimeFigureOut">
              <a:rPr lang="zh-CN" altLang="en-US" smtClean="0"/>
              <a:t>2021/1/27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9F2624-1DE0-4C38-A66A-80E1C751F6C1}" type="slidenum">
              <a:rPr lang="zh-CN" altLang="en-US" smtClean="0"/>
              <a:t>‹#›</a:t>
            </a:fld>
            <a:endParaRPr lang="zh-CN" altLang="en-US"/>
          </a:p>
        </p:txBody>
      </p:sp>
    </p:spTree>
    <p:extLst>
      <p:ext uri="{BB962C8B-B14F-4D97-AF65-F5344CB8AC3E}">
        <p14:creationId xmlns:p14="http://schemas.microsoft.com/office/powerpoint/2010/main" val="1224664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en-US" dirty="0"/>
              <a:t>頭部輪廓</a:t>
            </a:r>
          </a:p>
          <a:p>
            <a:r>
              <a:rPr lang="zh-TW" altLang="en-US" dirty="0"/>
              <a:t>質地</a:t>
            </a:r>
          </a:p>
          <a:p>
            <a:r>
              <a:rPr lang="zh-TW" altLang="en-US" dirty="0"/>
              <a:t>圖片縮放</a:t>
            </a:r>
            <a:endParaRPr lang="zh-CN" altLang="en-US" dirty="0"/>
          </a:p>
        </p:txBody>
      </p:sp>
      <p:sp>
        <p:nvSpPr>
          <p:cNvPr id="4" name="灯片编号占位符 3"/>
          <p:cNvSpPr>
            <a:spLocks noGrp="1"/>
          </p:cNvSpPr>
          <p:nvPr>
            <p:ph type="sldNum" sz="quarter" idx="5"/>
          </p:nvPr>
        </p:nvSpPr>
        <p:spPr/>
        <p:txBody>
          <a:bodyPr/>
          <a:lstStyle/>
          <a:p>
            <a:fld id="{329F2624-1DE0-4C38-A66A-80E1C751F6C1}" type="slidenum">
              <a:rPr lang="zh-CN" altLang="en-US" smtClean="0"/>
              <a:t>3</a:t>
            </a:fld>
            <a:endParaRPr lang="zh-CN" altLang="en-US"/>
          </a:p>
        </p:txBody>
      </p:sp>
    </p:spTree>
    <p:extLst>
      <p:ext uri="{BB962C8B-B14F-4D97-AF65-F5344CB8AC3E}">
        <p14:creationId xmlns:p14="http://schemas.microsoft.com/office/powerpoint/2010/main" val="327802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5CA8B6-F9BE-4B47-A73B-2B24A8F60C4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37937F9-3049-4443-B12D-D4416BDA6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37B4205-D08F-40B1-9A95-3C79947772D5}"/>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B1A8C891-D83C-48D2-A4AC-DA625E8DE6F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5CE72A4-EE04-45B0-AA92-4F62F50336EE}"/>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368365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771C55-0A3F-4339-90F3-544968906AD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A1586AD-C865-496E-9F54-7BEF6C244AC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1666DC7-D7FB-47DD-A83D-A55CB086A96E}"/>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458A533F-038B-4751-949C-47CDD4F6F7D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A8FAE58-E32A-4360-8C1C-AE1E5E9DF037}"/>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288905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01CD46B-CDB8-4606-9BAB-9BCFBF47642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C280FF3-D294-4BBE-90ED-A785EDDBD6B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9F31E7A-FFF4-4CCB-9832-025AEFD4C4CF}"/>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38F60133-7441-4048-A168-B05B75574F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2185539-0360-4C4E-AA16-651D44ABC4F6}"/>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122480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590EB0-39AD-4D36-AED1-4F0832D9B9D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36C9588-9AF2-41E1-9DCD-E43BA190153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18936B7-BBC1-48BB-89E9-444D46632D9A}"/>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8F66638B-CB78-4853-9C97-C25E0D0BE53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36C5F46-A3D3-4529-90C1-67B33733AD8C}"/>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348566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9880AB-3CC8-4AA6-9D53-99CBF0FFC35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DDE0D74-0BCD-4DCD-A693-65A0619242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20251438-0549-4521-8B03-B8A2AEC5AFFB}"/>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74C441B3-4E78-4D48-ABA5-B56A1757D56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B7A6C42-B73C-47F7-8F4C-330170072C4A}"/>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315234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78554D-9A44-4750-8EDE-6A73C6B8B01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75F7A72-4CF7-4BA0-8F2C-A92A3D740250}"/>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F5CA79A7-CFDE-470C-B66D-D05DCC669F94}"/>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07FAABE6-A36B-47DA-A0DF-B33AC77D6C8C}"/>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720208BB-389F-4CED-B800-D36AA901797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920BD9C-673B-44EA-B3C2-7D138114D42C}"/>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180648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7A2AFE-8BB8-4442-A15F-212EFF2E7D6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D170A23-71A0-47EF-9ADC-F01E5D895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2B1FFB6-E3B2-416A-A309-28E15B82B1DC}"/>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6C2073C2-2A1A-4A9D-A4AD-0E36CE8E80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43DAAFE-DEA1-4598-9D63-DA1AD30D6F56}"/>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10467872-2691-4F65-8036-AF304936B259}"/>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8" name="页脚占位符 7">
            <a:extLst>
              <a:ext uri="{FF2B5EF4-FFF2-40B4-BE49-F238E27FC236}">
                <a16:creationId xmlns:a16="http://schemas.microsoft.com/office/drawing/2014/main" id="{8EC9ED1E-4B98-4971-B6C3-4BCEB738D25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6317BEC-C0B2-4B05-8BFE-F05AB92E1905}"/>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242843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E2CB45-9BFC-4F7C-838D-0717C868296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0DCC300-0828-4822-88C6-D367C499EC62}"/>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4" name="页脚占位符 3">
            <a:extLst>
              <a:ext uri="{FF2B5EF4-FFF2-40B4-BE49-F238E27FC236}">
                <a16:creationId xmlns:a16="http://schemas.microsoft.com/office/drawing/2014/main" id="{A75976A3-80DC-456B-8C4E-2A6FF2F96FD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1B6E50F-6ABD-4461-AE0F-F57CE6CD5F2B}"/>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418664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6F56DA5-62FF-462B-924B-C335100FEB45}"/>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3" name="页脚占位符 2">
            <a:extLst>
              <a:ext uri="{FF2B5EF4-FFF2-40B4-BE49-F238E27FC236}">
                <a16:creationId xmlns:a16="http://schemas.microsoft.com/office/drawing/2014/main" id="{CD6C6725-0CEB-4EC6-8A68-5684D076F5D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66B7022-FED1-43FA-B0D4-ACE8D78B09C0}"/>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345947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9D32BC-CB9E-4586-BE51-8D1123907E1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CFFBABA-054D-42EA-A9B0-B1B8073E42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73E4E2F-C08C-4B4B-B338-9D383C349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8852C2B-0C1F-43AB-BA5A-CFA9381D5234}"/>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55CF96A3-4F2E-48CF-A088-24EC946010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C38B130-3C20-43C2-AA58-BBF9947E2DB1}"/>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426249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2263B8-5290-48C7-901C-31756919E0B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B133B25-B94B-45B1-A5B9-3A69EC809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C081A98-0DCB-406B-8603-96C7EEA61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E5A7463-CF2F-4E5A-9F8E-F23E8A693660}"/>
              </a:ext>
            </a:extLst>
          </p:cNvPr>
          <p:cNvSpPr>
            <a:spLocks noGrp="1"/>
          </p:cNvSpPr>
          <p:nvPr>
            <p:ph type="dt" sz="half" idx="10"/>
          </p:nvPr>
        </p:nvSpPr>
        <p:spPr/>
        <p:txBody>
          <a:bodyPr/>
          <a:lstStyle/>
          <a:p>
            <a:fld id="{7DBA711E-5045-4FA3-B0B5-EFE0D191B14A}" type="datetimeFigureOut">
              <a:rPr lang="zh-CN" altLang="en-US" smtClean="0"/>
              <a:t>2021/1/27</a:t>
            </a:fld>
            <a:endParaRPr lang="zh-CN" altLang="en-US"/>
          </a:p>
        </p:txBody>
      </p:sp>
      <p:sp>
        <p:nvSpPr>
          <p:cNvPr id="6" name="页脚占位符 5">
            <a:extLst>
              <a:ext uri="{FF2B5EF4-FFF2-40B4-BE49-F238E27FC236}">
                <a16:creationId xmlns:a16="http://schemas.microsoft.com/office/drawing/2014/main" id="{61E0A46E-0169-409E-B6EC-2BEE56203F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0C534A-85C8-4557-9DE8-1F2451C0A826}"/>
              </a:ext>
            </a:extLst>
          </p:cNvPr>
          <p:cNvSpPr>
            <a:spLocks noGrp="1"/>
          </p:cNvSpPr>
          <p:nvPr>
            <p:ph type="sldNum" sz="quarter" idx="12"/>
          </p:nvPr>
        </p:nvSpPr>
        <p:spPr/>
        <p:txBody>
          <a:body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31653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596F2F9-FD13-40FD-AFA1-92C035E5C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9D95C67-2BC4-4485-A15F-972A439505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E8F7F95-EB36-453F-A3A5-B05DA2FA3F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A711E-5045-4FA3-B0B5-EFE0D191B14A}" type="datetimeFigureOut">
              <a:rPr lang="zh-CN" altLang="en-US" smtClean="0"/>
              <a:t>2021/1/27</a:t>
            </a:fld>
            <a:endParaRPr lang="zh-CN" altLang="en-US"/>
          </a:p>
        </p:txBody>
      </p:sp>
      <p:sp>
        <p:nvSpPr>
          <p:cNvPr id="5" name="页脚占位符 4">
            <a:extLst>
              <a:ext uri="{FF2B5EF4-FFF2-40B4-BE49-F238E27FC236}">
                <a16:creationId xmlns:a16="http://schemas.microsoft.com/office/drawing/2014/main" id="{195D7695-0B22-43B7-9B91-E0C2F138B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D5BDF30-F2E8-4AC6-933D-3BB4E6B42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91F79-5FEE-4D95-B5D9-BAB2803C5E23}" type="slidenum">
              <a:rPr lang="zh-CN" altLang="en-US" smtClean="0"/>
              <a:t>‹#›</a:t>
            </a:fld>
            <a:endParaRPr lang="zh-CN" altLang="en-US"/>
          </a:p>
        </p:txBody>
      </p:sp>
    </p:spTree>
    <p:extLst>
      <p:ext uri="{BB962C8B-B14F-4D97-AF65-F5344CB8AC3E}">
        <p14:creationId xmlns:p14="http://schemas.microsoft.com/office/powerpoint/2010/main" val="124226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6E53A3-FBB9-41EC-B356-8C21724DB544}"/>
              </a:ext>
            </a:extLst>
          </p:cNvPr>
          <p:cNvSpPr>
            <a:spLocks noGrp="1"/>
          </p:cNvSpPr>
          <p:nvPr>
            <p:ph type="ctrTitle"/>
          </p:nvPr>
        </p:nvSpPr>
        <p:spPr/>
        <p:txBody>
          <a:bodyPr>
            <a:noAutofit/>
          </a:bodyPr>
          <a:lstStyle/>
          <a:p>
            <a:r>
              <a:rPr lang="en-US" altLang="zh-CN" sz="4000" dirty="0">
                <a:latin typeface="Times New Roman" panose="02020603050405020304" pitchFamily="18" charset="0"/>
                <a:ea typeface="標楷體" panose="03000509000000000000" pitchFamily="65" charset="-120"/>
                <a:cs typeface="Times New Roman" panose="02020603050405020304" pitchFamily="18" charset="0"/>
              </a:rPr>
              <a:t>Research on Driver Fatigue Detection Method Based on Parallel Convolution Neural Network</a:t>
            </a:r>
            <a:endParaRPr lang="zh-CN"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副标题 2">
            <a:extLst>
              <a:ext uri="{FF2B5EF4-FFF2-40B4-BE49-F238E27FC236}">
                <a16:creationId xmlns:a16="http://schemas.microsoft.com/office/drawing/2014/main" id="{11FF3CE7-7803-4BC7-9D97-10E0F143B1B3}"/>
              </a:ext>
            </a:extLst>
          </p:cNvPr>
          <p:cNvSpPr>
            <a:spLocks noGrp="1"/>
          </p:cNvSpPr>
          <p:nvPr>
            <p:ph type="subTitle" idx="1"/>
          </p:nvPr>
        </p:nvSpPr>
        <p:spPr/>
        <p:txBody>
          <a:bodyPr>
            <a:normAutofit/>
          </a:bodyPr>
          <a:lstStyle/>
          <a:p>
            <a:r>
              <a:rPr lang="en-US" altLang="zh-CN" sz="2000" dirty="0">
                <a:latin typeface="Times New Roman" panose="02020603050405020304" pitchFamily="18" charset="0"/>
                <a:cs typeface="Times New Roman" panose="02020603050405020304" pitchFamily="18" charset="0"/>
              </a:rPr>
              <a:t>Authors: </a:t>
            </a:r>
            <a:r>
              <a:rPr lang="en-US" altLang="zh-CN" sz="2000" dirty="0" err="1">
                <a:latin typeface="Times New Roman" panose="02020603050405020304" pitchFamily="18" charset="0"/>
                <a:cs typeface="Times New Roman" panose="02020603050405020304" pitchFamily="18" charset="0"/>
              </a:rPr>
              <a:t>Ziqiang</a:t>
            </a:r>
            <a:r>
              <a:rPr lang="en-US" altLang="zh-CN" sz="2000" dirty="0">
                <a:latin typeface="Times New Roman" panose="02020603050405020304" pitchFamily="18" charset="0"/>
                <a:cs typeface="Times New Roman" panose="02020603050405020304" pitchFamily="18" charset="0"/>
              </a:rPr>
              <a:t> Hao, </a:t>
            </a:r>
            <a:r>
              <a:rPr lang="en-US" altLang="zh-CN" sz="2000" dirty="0" err="1">
                <a:latin typeface="Times New Roman" panose="02020603050405020304" pitchFamily="18" charset="0"/>
                <a:cs typeface="Times New Roman" panose="02020603050405020304" pitchFamily="18" charset="0"/>
              </a:rPr>
              <a:t>Guangxu</a:t>
            </a:r>
            <a:r>
              <a:rPr lang="en-US" altLang="zh-CN" sz="2000" dirty="0">
                <a:latin typeface="Times New Roman" panose="02020603050405020304" pitchFamily="18" charset="0"/>
                <a:cs typeface="Times New Roman" panose="02020603050405020304" pitchFamily="18" charset="0"/>
              </a:rPr>
              <a:t> Wan, Yong Tian, Yanfeng Tang, </a:t>
            </a:r>
            <a:r>
              <a:rPr lang="en-US" altLang="zh-CN" sz="2000" dirty="0" err="1">
                <a:latin typeface="Times New Roman" panose="02020603050405020304" pitchFamily="18" charset="0"/>
                <a:cs typeface="Times New Roman" panose="02020603050405020304" pitchFamily="18" charset="0"/>
              </a:rPr>
              <a:t>Tianle</a:t>
            </a:r>
            <a:r>
              <a:rPr lang="en-US" altLang="zh-CN" sz="2000" dirty="0">
                <a:latin typeface="Times New Roman" panose="02020603050405020304" pitchFamily="18" charset="0"/>
                <a:cs typeface="Times New Roman" panose="02020603050405020304" pitchFamily="18" charset="0"/>
              </a:rPr>
              <a:t> Dai, Meng Liu, </a:t>
            </a:r>
            <a:r>
              <a:rPr lang="en-US" altLang="zh-CN" sz="2000" dirty="0" err="1">
                <a:latin typeface="Times New Roman" panose="02020603050405020304" pitchFamily="18" charset="0"/>
                <a:cs typeface="Times New Roman" panose="02020603050405020304" pitchFamily="18" charset="0"/>
              </a:rPr>
              <a:t>Ranran</a:t>
            </a:r>
            <a:r>
              <a:rPr lang="en-US" altLang="zh-CN" sz="2000" dirty="0">
                <a:latin typeface="Times New Roman" panose="02020603050405020304" pitchFamily="18" charset="0"/>
                <a:cs typeface="Times New Roman" panose="02020603050405020304" pitchFamily="18" charset="0"/>
              </a:rPr>
              <a:t> Wei</a:t>
            </a:r>
          </a:p>
          <a:p>
            <a:r>
              <a:rPr lang="en-US" altLang="zh-CN" sz="2000" dirty="0">
                <a:latin typeface="Times New Roman" panose="02020603050405020304" pitchFamily="18" charset="0"/>
                <a:cs typeface="Times New Roman" panose="02020603050405020304" pitchFamily="18" charset="0"/>
              </a:rPr>
              <a:t>Published in: 2019 IEEE International Conference on Power, Intelligent Computing and Systems (ICPICS)</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01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838217-5AC7-44F1-B6D2-C2A5FE1BB254}"/>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並行卷積神經網絡結構</a:t>
            </a:r>
          </a:p>
        </p:txBody>
      </p:sp>
      <p:sp>
        <p:nvSpPr>
          <p:cNvPr id="10" name="内容占位符 9">
            <a:extLst>
              <a:ext uri="{FF2B5EF4-FFF2-40B4-BE49-F238E27FC236}">
                <a16:creationId xmlns:a16="http://schemas.microsoft.com/office/drawing/2014/main" id="{655DB4CB-AE3B-4C6A-ADAD-FF1F8DCED333}"/>
              </a:ext>
            </a:extLst>
          </p:cNvPr>
          <p:cNvSpPr>
            <a:spLocks noGrp="1"/>
          </p:cNvSpPr>
          <p:nvPr>
            <p:ph idx="1"/>
          </p:nvPr>
        </p:nvSpPr>
        <p:spPr>
          <a:xfrm>
            <a:off x="838200" y="5167311"/>
            <a:ext cx="10515600" cy="1009652"/>
          </a:xfrm>
        </p:spPr>
        <p:txBody>
          <a:bodyPr>
            <a:normAutofit/>
          </a:bodyPr>
          <a:lstStyle/>
          <a:p>
            <a:pPr marL="0" indent="0">
              <a:buNone/>
            </a:pPr>
            <a:r>
              <a:rPr lang="zh-TW" altLang="en-US" sz="1800" dirty="0">
                <a:latin typeface="Times New Roman" panose="02020603050405020304" pitchFamily="18" charset="0"/>
                <a:ea typeface="標楷體" panose="03000509000000000000" pitchFamily="65" charset="-120"/>
              </a:rPr>
              <a:t>每個深度卷積神經網絡包括</a:t>
            </a:r>
            <a:r>
              <a:rPr lang="en-US" altLang="zh-TW" sz="1800" dirty="0">
                <a:latin typeface="Times New Roman" panose="02020603050405020304" pitchFamily="18" charset="0"/>
                <a:ea typeface="標楷體" panose="03000509000000000000" pitchFamily="65" charset="-120"/>
              </a:rPr>
              <a:t>5</a:t>
            </a:r>
            <a:r>
              <a:rPr lang="zh-TW" altLang="en-US" sz="1800" dirty="0">
                <a:latin typeface="Times New Roman" panose="02020603050405020304" pitchFamily="18" charset="0"/>
                <a:ea typeface="標楷體" panose="03000509000000000000" pitchFamily="65" charset="-120"/>
              </a:rPr>
              <a:t>個卷積層，</a:t>
            </a:r>
            <a:r>
              <a:rPr lang="en-US" altLang="zh-TW" sz="1800" dirty="0">
                <a:latin typeface="Times New Roman" panose="02020603050405020304" pitchFamily="18" charset="0"/>
                <a:ea typeface="標楷體" panose="03000509000000000000" pitchFamily="65" charset="-120"/>
              </a:rPr>
              <a:t>4</a:t>
            </a:r>
            <a:r>
              <a:rPr lang="zh-TW" altLang="en-US" sz="1800" dirty="0">
                <a:latin typeface="Times New Roman" panose="02020603050405020304" pitchFamily="18" charset="0"/>
                <a:ea typeface="標楷體" panose="03000509000000000000" pitchFamily="65" charset="-120"/>
              </a:rPr>
              <a:t>個全連接層，第</a:t>
            </a:r>
            <a:r>
              <a:rPr lang="en-US" altLang="zh-TW" sz="1800" dirty="0">
                <a:latin typeface="Times New Roman" panose="02020603050405020304" pitchFamily="18" charset="0"/>
                <a:ea typeface="標楷體" panose="03000509000000000000" pitchFamily="65" charset="-120"/>
              </a:rPr>
              <a:t>3</a:t>
            </a:r>
            <a:r>
              <a:rPr lang="zh-TW" altLang="en-US" sz="1800" dirty="0">
                <a:latin typeface="Times New Roman" panose="02020603050405020304" pitchFamily="18" charset="0"/>
                <a:ea typeface="標楷體" panose="03000509000000000000" pitchFamily="65" charset="-120"/>
              </a:rPr>
              <a:t>個全連接層輸出一個</a:t>
            </a:r>
            <a:r>
              <a:rPr lang="en-US" altLang="zh-TW" sz="1800" dirty="0">
                <a:latin typeface="Times New Roman" panose="02020603050405020304" pitchFamily="18" charset="0"/>
                <a:ea typeface="標楷體" panose="03000509000000000000" pitchFamily="65" charset="-120"/>
              </a:rPr>
              <a:t>256</a:t>
            </a:r>
            <a:r>
              <a:rPr lang="zh-TW" altLang="en-US" sz="1800" dirty="0">
                <a:latin typeface="Times New Roman" panose="02020603050405020304" pitchFamily="18" charset="0"/>
                <a:ea typeface="標楷體" panose="03000509000000000000" pitchFamily="65" charset="-120"/>
              </a:rPr>
              <a:t>提取的特徵向量</a:t>
            </a:r>
            <a:r>
              <a:rPr lang="zh-CN" altLang="en-US" sz="1800" dirty="0">
                <a:latin typeface="Times New Roman" panose="02020603050405020304" pitchFamily="18" charset="0"/>
                <a:ea typeface="標楷體" panose="03000509000000000000" pitchFamily="65" charset="-120"/>
              </a:rPr>
              <a:t>。</a:t>
            </a:r>
            <a:r>
              <a:rPr lang="zh-TW" altLang="en-US" sz="1800" dirty="0">
                <a:latin typeface="Times New Roman" panose="02020603050405020304" pitchFamily="18" charset="0"/>
                <a:ea typeface="標楷體" panose="03000509000000000000" pitchFamily="65" charset="-120"/>
              </a:rPr>
              <a:t>前五層是卷積層，卷積核的數量依次為</a:t>
            </a:r>
            <a:r>
              <a:rPr lang="en-US" altLang="zh-TW" sz="1800" dirty="0">
                <a:latin typeface="Times New Roman" panose="02020603050405020304" pitchFamily="18" charset="0"/>
                <a:ea typeface="標楷體" panose="03000509000000000000" pitchFamily="65" charset="-120"/>
              </a:rPr>
              <a:t>96</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256</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384</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384</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256</a:t>
            </a:r>
            <a:r>
              <a:rPr lang="zh-TW" altLang="en-US" sz="1800" dirty="0">
                <a:latin typeface="Times New Roman" panose="02020603050405020304" pitchFamily="18" charset="0"/>
                <a:ea typeface="標楷體" panose="03000509000000000000" pitchFamily="65" charset="-120"/>
              </a:rPr>
              <a:t>，大小為</a:t>
            </a:r>
            <a:r>
              <a:rPr lang="en-US" altLang="zh-TW" sz="1800" dirty="0">
                <a:latin typeface="Times New Roman" panose="02020603050405020304" pitchFamily="18" charset="0"/>
                <a:ea typeface="標楷體" panose="03000509000000000000" pitchFamily="65" charset="-120"/>
              </a:rPr>
              <a:t>11 * 11 * 3</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5 * 5 * 48</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3 * 3 * 256</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3 * 3 * 192</a:t>
            </a:r>
            <a:r>
              <a:rPr lang="zh-TW" altLang="en-US" sz="1800" dirty="0">
                <a:latin typeface="Times New Roman" panose="02020603050405020304" pitchFamily="18" charset="0"/>
                <a:ea typeface="標楷體" panose="03000509000000000000" pitchFamily="65" charset="-120"/>
              </a:rPr>
              <a:t>、</a:t>
            </a:r>
            <a:r>
              <a:rPr lang="en-US" altLang="zh-TW" sz="1800" dirty="0">
                <a:latin typeface="Times New Roman" panose="02020603050405020304" pitchFamily="18" charset="0"/>
                <a:ea typeface="標楷體" panose="03000509000000000000" pitchFamily="65" charset="-120"/>
              </a:rPr>
              <a:t>3 * 3 * 192</a:t>
            </a:r>
            <a:r>
              <a:rPr lang="zh-TW" altLang="en-US" sz="1800" dirty="0">
                <a:latin typeface="Times New Roman" panose="02020603050405020304" pitchFamily="18" charset="0"/>
                <a:ea typeface="標楷體" panose="03000509000000000000" pitchFamily="65" charset="-120"/>
              </a:rPr>
              <a:t>，第</a:t>
            </a:r>
            <a:r>
              <a:rPr lang="en-US" altLang="zh-TW" sz="1800" dirty="0">
                <a:latin typeface="Times New Roman" panose="02020603050405020304" pitchFamily="18" charset="0"/>
                <a:ea typeface="標楷體" panose="03000509000000000000" pitchFamily="65" charset="-120"/>
              </a:rPr>
              <a:t>6</a:t>
            </a:r>
            <a:r>
              <a:rPr lang="zh-TW" altLang="en-US" sz="1800" dirty="0">
                <a:latin typeface="Times New Roman" panose="02020603050405020304" pitchFamily="18" charset="0"/>
                <a:ea typeface="標楷體" panose="03000509000000000000" pitchFamily="65" charset="-120"/>
              </a:rPr>
              <a:t>個是</a:t>
            </a:r>
            <a:r>
              <a:rPr lang="zh-CN" altLang="en-US" sz="1800" dirty="0">
                <a:latin typeface="Times New Roman" panose="02020603050405020304" pitchFamily="18" charset="0"/>
                <a:ea typeface="標楷體" panose="03000509000000000000" pitchFamily="65" charset="-120"/>
              </a:rPr>
              <a:t>全</a:t>
            </a:r>
            <a:r>
              <a:rPr lang="zh-TW" altLang="en-US" sz="1800" dirty="0">
                <a:latin typeface="Times New Roman" panose="02020603050405020304" pitchFamily="18" charset="0"/>
                <a:ea typeface="標楷體" panose="03000509000000000000" pitchFamily="65" charset="-120"/>
              </a:rPr>
              <a:t>連接層，有</a:t>
            </a:r>
            <a:r>
              <a:rPr lang="en-US" altLang="zh-TW" sz="1800" dirty="0">
                <a:latin typeface="Times New Roman" panose="02020603050405020304" pitchFamily="18" charset="0"/>
                <a:ea typeface="標楷體" panose="03000509000000000000" pitchFamily="65" charset="-120"/>
              </a:rPr>
              <a:t>4,096</a:t>
            </a:r>
            <a:r>
              <a:rPr lang="zh-TW" altLang="en-US" sz="1800" dirty="0">
                <a:latin typeface="Times New Roman" panose="02020603050405020304" pitchFamily="18" charset="0"/>
                <a:ea typeface="標楷體" panose="03000509000000000000" pitchFamily="65" charset="-120"/>
              </a:rPr>
              <a:t>個輸出。</a:t>
            </a:r>
            <a:endParaRPr lang="zh-CN" altLang="en-US" sz="1800" dirty="0">
              <a:latin typeface="Times New Roman" panose="02020603050405020304" pitchFamily="18" charset="0"/>
              <a:ea typeface="標楷體" panose="03000509000000000000" pitchFamily="65" charset="-120"/>
            </a:endParaRPr>
          </a:p>
        </p:txBody>
      </p:sp>
      <p:pic>
        <p:nvPicPr>
          <p:cNvPr id="12" name="图片 11">
            <a:extLst>
              <a:ext uri="{FF2B5EF4-FFF2-40B4-BE49-F238E27FC236}">
                <a16:creationId xmlns:a16="http://schemas.microsoft.com/office/drawing/2014/main" id="{686B6F6A-B453-48E6-97C4-C56CCCB26DA8}"/>
              </a:ext>
            </a:extLst>
          </p:cNvPr>
          <p:cNvPicPr>
            <a:picLocks noChangeAspect="1"/>
          </p:cNvPicPr>
          <p:nvPr/>
        </p:nvPicPr>
        <p:blipFill>
          <a:blip r:embed="rId2"/>
          <a:stretch>
            <a:fillRect/>
          </a:stretch>
        </p:blipFill>
        <p:spPr>
          <a:xfrm>
            <a:off x="1228725" y="1719262"/>
            <a:ext cx="9734550" cy="3419475"/>
          </a:xfrm>
          <a:prstGeom prst="rect">
            <a:avLst/>
          </a:prstGeom>
        </p:spPr>
      </p:pic>
    </p:spTree>
    <p:extLst>
      <p:ext uri="{BB962C8B-B14F-4D97-AF65-F5344CB8AC3E}">
        <p14:creationId xmlns:p14="http://schemas.microsoft.com/office/powerpoint/2010/main" val="364199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9882FE-4B74-4E2A-9AA1-6AF0325FB10E}"/>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並行網絡的輸入</a:t>
            </a:r>
          </a:p>
        </p:txBody>
      </p:sp>
      <p:sp>
        <p:nvSpPr>
          <p:cNvPr id="3" name="内容占位符 2">
            <a:extLst>
              <a:ext uri="{FF2B5EF4-FFF2-40B4-BE49-F238E27FC236}">
                <a16:creationId xmlns:a16="http://schemas.microsoft.com/office/drawing/2014/main" id="{57AC833A-10D7-4717-8D49-7831D12D05D2}"/>
              </a:ext>
            </a:extLst>
          </p:cNvPr>
          <p:cNvSpPr>
            <a:spLocks noGrp="1"/>
          </p:cNvSpPr>
          <p:nvPr>
            <p:ph idx="1"/>
          </p:nvPr>
        </p:nvSpPr>
        <p:spPr>
          <a:xfrm>
            <a:off x="838200" y="4987636"/>
            <a:ext cx="10515600" cy="1189327"/>
          </a:xfrm>
        </p:spPr>
        <p:txBody>
          <a:bodyPr/>
          <a:lstStyle/>
          <a:p>
            <a:pPr marL="0" indent="0">
              <a:buNone/>
            </a:pPr>
            <a:r>
              <a:rPr lang="zh-CN" altLang="en-US" sz="1800" dirty="0">
                <a:latin typeface="Times New Roman" panose="02020603050405020304" pitchFamily="18" charset="0"/>
                <a:ea typeface="標楷體" panose="03000509000000000000" pitchFamily="65" charset="-120"/>
              </a:rPr>
              <a:t>考慮面部局部特徵，選取眼睛、嘴巴，頭部運動狀態和圖像輪廓紋理細節作為並行卷積神經網絡的輸入。</a:t>
            </a:r>
          </a:p>
        </p:txBody>
      </p:sp>
      <p:pic>
        <p:nvPicPr>
          <p:cNvPr id="5" name="图片 4">
            <a:extLst>
              <a:ext uri="{FF2B5EF4-FFF2-40B4-BE49-F238E27FC236}">
                <a16:creationId xmlns:a16="http://schemas.microsoft.com/office/drawing/2014/main" id="{2F3DDC91-E510-48EC-859A-A37D05DFCF46}"/>
              </a:ext>
            </a:extLst>
          </p:cNvPr>
          <p:cNvPicPr>
            <a:picLocks noChangeAspect="1"/>
          </p:cNvPicPr>
          <p:nvPr/>
        </p:nvPicPr>
        <p:blipFill>
          <a:blip r:embed="rId3"/>
          <a:stretch>
            <a:fillRect/>
          </a:stretch>
        </p:blipFill>
        <p:spPr>
          <a:xfrm>
            <a:off x="1362075" y="2338387"/>
            <a:ext cx="9467850" cy="2181225"/>
          </a:xfrm>
          <a:prstGeom prst="rect">
            <a:avLst/>
          </a:prstGeom>
        </p:spPr>
      </p:pic>
    </p:spTree>
    <p:extLst>
      <p:ext uri="{BB962C8B-B14F-4D97-AF65-F5344CB8AC3E}">
        <p14:creationId xmlns:p14="http://schemas.microsoft.com/office/powerpoint/2010/main" val="47617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4B0A76-46FE-41FD-BDC3-AE762AC0E637}"/>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疲勞狀態檢測</a:t>
            </a:r>
          </a:p>
        </p:txBody>
      </p:sp>
      <p:sp>
        <p:nvSpPr>
          <p:cNvPr id="3" name="内容占位符 2">
            <a:extLst>
              <a:ext uri="{FF2B5EF4-FFF2-40B4-BE49-F238E27FC236}">
                <a16:creationId xmlns:a16="http://schemas.microsoft.com/office/drawing/2014/main" id="{65557607-534E-419A-B4A5-616C9F7FA2B3}"/>
              </a:ext>
            </a:extLst>
          </p:cNvPr>
          <p:cNvSpPr>
            <a:spLocks noGrp="1"/>
          </p:cNvSpPr>
          <p:nvPr>
            <p:ph idx="1"/>
          </p:nvPr>
        </p:nvSpPr>
        <p:spPr>
          <a:xfrm>
            <a:off x="838200" y="5233987"/>
            <a:ext cx="10515600" cy="942975"/>
          </a:xfrm>
        </p:spPr>
        <p:txBody>
          <a:bodyPr>
            <a:normAutofit/>
          </a:bodyPr>
          <a:lstStyle/>
          <a:p>
            <a:pPr marL="0" indent="0">
              <a:buNone/>
            </a:pPr>
            <a:r>
              <a:rPr lang="zh-TW" altLang="en-US" sz="1800" dirty="0">
                <a:latin typeface="Times New Roman" panose="02020603050405020304" pitchFamily="18" charset="0"/>
                <a:ea typeface="標楷體" panose="03000509000000000000" pitchFamily="65" charset="-120"/>
              </a:rPr>
              <a:t>基於該生物反應的特徵</a:t>
            </a:r>
            <a:r>
              <a:rPr lang="zh-CN" altLang="en-US" sz="1800" dirty="0">
                <a:latin typeface="Times New Roman" panose="02020603050405020304" pitchFamily="18" charset="0"/>
                <a:ea typeface="標楷體" panose="03000509000000000000" pitchFamily="65" charset="-120"/>
              </a:rPr>
              <a:t>，對眼睛，嘴巴</a:t>
            </a:r>
            <a:r>
              <a:rPr lang="zh-TW" altLang="en-US" sz="1800" dirty="0">
                <a:latin typeface="Times New Roman" panose="02020603050405020304" pitchFamily="18" charset="0"/>
                <a:ea typeface="標楷體" panose="03000509000000000000" pitchFamily="65" charset="-120"/>
              </a:rPr>
              <a:t>和頭</a:t>
            </a:r>
            <a:r>
              <a:rPr lang="zh-CN" altLang="en-US" sz="1800" dirty="0">
                <a:latin typeface="Times New Roman" panose="02020603050405020304" pitchFamily="18" charset="0"/>
                <a:ea typeface="標楷體" panose="03000509000000000000" pitchFamily="65" charset="-120"/>
              </a:rPr>
              <a:t>部</a:t>
            </a:r>
            <a:r>
              <a:rPr lang="zh-TW" altLang="en-US" sz="1800" dirty="0">
                <a:latin typeface="Times New Roman" panose="02020603050405020304" pitchFamily="18" charset="0"/>
                <a:ea typeface="標楷體" panose="03000509000000000000" pitchFamily="65" charset="-120"/>
              </a:rPr>
              <a:t>的運動狀態的獲取，</a:t>
            </a:r>
            <a:r>
              <a:rPr lang="zh-CN" altLang="en-US" sz="1800" dirty="0">
                <a:latin typeface="Times New Roman" panose="02020603050405020304" pitchFamily="18" charset="0"/>
                <a:ea typeface="標楷體" panose="03000509000000000000" pitchFamily="65" charset="-120"/>
              </a:rPr>
              <a:t>根據收集到的</a:t>
            </a:r>
            <a:r>
              <a:rPr lang="zh-TW" altLang="en-US" sz="1800" dirty="0">
                <a:latin typeface="Times New Roman" panose="02020603050405020304" pitchFamily="18" charset="0"/>
                <a:ea typeface="標楷體" panose="03000509000000000000" pitchFamily="65" charset="-120"/>
              </a:rPr>
              <a:t>數據，可以分別獲得三個特徵的三組特徵數據，即三組特徵值的打開或關閉狀態</a:t>
            </a:r>
            <a:r>
              <a:rPr lang="zh-CN" altLang="en-US" sz="1800" dirty="0">
                <a:latin typeface="Times New Roman" panose="02020603050405020304" pitchFamily="18" charset="0"/>
                <a:ea typeface="標楷體" panose="03000509000000000000" pitchFamily="65" charset="-120"/>
              </a:rPr>
              <a:t>，即眼睛（睜眼和閉眼）、嘴巴（張開和閉合）和頭部（俯和仰動作）。</a:t>
            </a:r>
          </a:p>
        </p:txBody>
      </p:sp>
      <p:pic>
        <p:nvPicPr>
          <p:cNvPr id="4" name="图片 3">
            <a:extLst>
              <a:ext uri="{FF2B5EF4-FFF2-40B4-BE49-F238E27FC236}">
                <a16:creationId xmlns:a16="http://schemas.microsoft.com/office/drawing/2014/main" id="{96E6CFC1-B834-4529-9D1E-50A323B31D6F}"/>
              </a:ext>
            </a:extLst>
          </p:cNvPr>
          <p:cNvPicPr>
            <a:picLocks noChangeAspect="1"/>
          </p:cNvPicPr>
          <p:nvPr/>
        </p:nvPicPr>
        <p:blipFill>
          <a:blip r:embed="rId2"/>
          <a:stretch>
            <a:fillRect/>
          </a:stretch>
        </p:blipFill>
        <p:spPr>
          <a:xfrm>
            <a:off x="2686050" y="1624012"/>
            <a:ext cx="6819900" cy="3609975"/>
          </a:xfrm>
          <a:prstGeom prst="rect">
            <a:avLst/>
          </a:prstGeom>
        </p:spPr>
      </p:pic>
    </p:spTree>
    <p:extLst>
      <p:ext uri="{BB962C8B-B14F-4D97-AF65-F5344CB8AC3E}">
        <p14:creationId xmlns:p14="http://schemas.microsoft.com/office/powerpoint/2010/main" val="9566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9EDC8-DB15-4A87-AF62-AABEEEF239B2}"/>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疲勞狀態檢測</a:t>
            </a:r>
            <a:endParaRPr lang="zh-CN" altLang="en-US" dirty="0"/>
          </a:p>
        </p:txBody>
      </p:sp>
      <p:sp>
        <p:nvSpPr>
          <p:cNvPr id="3" name="内容占位符 2">
            <a:extLst>
              <a:ext uri="{FF2B5EF4-FFF2-40B4-BE49-F238E27FC236}">
                <a16:creationId xmlns:a16="http://schemas.microsoft.com/office/drawing/2014/main" id="{CD35D8FC-6120-4095-B924-D47C0A5A4181}"/>
              </a:ext>
            </a:extLst>
          </p:cNvPr>
          <p:cNvSpPr>
            <a:spLocks noGrp="1"/>
          </p:cNvSpPr>
          <p:nvPr>
            <p:ph idx="1"/>
          </p:nvPr>
        </p:nvSpPr>
        <p:spPr/>
        <p:txBody>
          <a:bodyPr/>
          <a:lstStyle/>
          <a:p>
            <a:pPr>
              <a:buFont typeface="Wingdings" panose="05000000000000000000" pitchFamily="2" charset="2"/>
              <a:buChar char="Ø"/>
            </a:pPr>
            <a:r>
              <a:rPr lang="zh-CN" altLang="en-US" dirty="0">
                <a:latin typeface="標楷體" panose="03000509000000000000" pitchFamily="65" charset="-120"/>
                <a:ea typeface="標楷體" panose="03000509000000000000" pitchFamily="65" charset="-120"/>
              </a:rPr>
              <a:t>眼睛區域的檢測</a:t>
            </a:r>
            <a:endParaRPr lang="en-US" altLang="zh-CN" dirty="0">
              <a:latin typeface="標楷體" panose="03000509000000000000" pitchFamily="65" charset="-120"/>
              <a:ea typeface="標楷體" panose="03000509000000000000" pitchFamily="65" charset="-120"/>
            </a:endParaRPr>
          </a:p>
          <a:p>
            <a:pPr marL="0" indent="0">
              <a:buNone/>
            </a:pPr>
            <a:endParaRPr lang="zh-CN" altLang="en-US" dirty="0"/>
          </a:p>
          <a:p>
            <a:pPr marL="0" indent="0">
              <a:buNone/>
            </a:pPr>
            <a:endParaRPr lang="en-US" altLang="zh-CN" dirty="0"/>
          </a:p>
          <a:p>
            <a:pPr marL="0" indent="0">
              <a:buNone/>
            </a:pPr>
            <a:endParaRPr lang="en-US" altLang="zh-CN" dirty="0"/>
          </a:p>
          <a:p>
            <a:pPr marL="0" indent="0">
              <a:buNone/>
            </a:pPr>
            <a:endParaRPr lang="en-US" altLang="zh-CN" dirty="0">
              <a:latin typeface="標楷體" panose="03000509000000000000" pitchFamily="65" charset="-120"/>
              <a:ea typeface="標楷體" panose="03000509000000000000" pitchFamily="65" charset="-120"/>
            </a:endParaRPr>
          </a:p>
          <a:p>
            <a:pPr marL="0" indent="0">
              <a:buNone/>
            </a:pPr>
            <a:r>
              <a:rPr lang="zh-CN" altLang="en-US" sz="1800" dirty="0">
                <a:latin typeface="Times New Roman" panose="02020603050405020304" pitchFamily="18" charset="0"/>
                <a:ea typeface="標楷體" panose="03000509000000000000" pitchFamily="65" charset="-120"/>
              </a:rPr>
              <a:t>使用</a:t>
            </a:r>
            <a:r>
              <a:rPr lang="en-US" altLang="zh-CN" sz="1800" dirty="0">
                <a:latin typeface="Times New Roman" panose="02020603050405020304" pitchFamily="18" charset="0"/>
                <a:ea typeface="標楷體" panose="03000509000000000000" pitchFamily="65" charset="-120"/>
              </a:rPr>
              <a:t>PERCLOS</a:t>
            </a:r>
            <a:r>
              <a:rPr lang="zh-CN" altLang="en-US" sz="1800" dirty="0">
                <a:latin typeface="Times New Roman" panose="02020603050405020304" pitchFamily="18" charset="0"/>
                <a:ea typeface="標楷體" panose="03000509000000000000" pitchFamily="65" charset="-120"/>
              </a:rPr>
              <a:t>公式計算，</a:t>
            </a:r>
            <a:r>
              <a:rPr lang="en-US" altLang="zh-CN" sz="1800" dirty="0">
                <a:latin typeface="Times New Roman" panose="02020603050405020304" pitchFamily="18" charset="0"/>
                <a:ea typeface="標楷體" panose="03000509000000000000" pitchFamily="65" charset="-120"/>
              </a:rPr>
              <a:t> PERCLOS</a:t>
            </a:r>
            <a:r>
              <a:rPr lang="zh-CN" altLang="en-US" sz="1800" dirty="0">
                <a:latin typeface="Times New Roman" panose="02020603050405020304" pitchFamily="18" charset="0"/>
                <a:ea typeface="標楷體" panose="03000509000000000000" pitchFamily="65" charset="-120"/>
              </a:rPr>
              <a:t>表示單位時間眼睛的閉合幀數與單位時間內總幀數的比率。</a:t>
            </a:r>
          </a:p>
        </p:txBody>
      </p:sp>
      <p:pic>
        <p:nvPicPr>
          <p:cNvPr id="5" name="图片 4">
            <a:extLst>
              <a:ext uri="{FF2B5EF4-FFF2-40B4-BE49-F238E27FC236}">
                <a16:creationId xmlns:a16="http://schemas.microsoft.com/office/drawing/2014/main" id="{3CC89CA3-B663-42D8-8821-B328929ED472}"/>
              </a:ext>
            </a:extLst>
          </p:cNvPr>
          <p:cNvPicPr>
            <a:picLocks noChangeAspect="1"/>
          </p:cNvPicPr>
          <p:nvPr/>
        </p:nvPicPr>
        <p:blipFill>
          <a:blip r:embed="rId2"/>
          <a:stretch>
            <a:fillRect/>
          </a:stretch>
        </p:blipFill>
        <p:spPr>
          <a:xfrm>
            <a:off x="2538412" y="2290330"/>
            <a:ext cx="7115175" cy="2000250"/>
          </a:xfrm>
          <a:prstGeom prst="rect">
            <a:avLst/>
          </a:prstGeom>
        </p:spPr>
      </p:pic>
    </p:spTree>
    <p:extLst>
      <p:ext uri="{BB962C8B-B14F-4D97-AF65-F5344CB8AC3E}">
        <p14:creationId xmlns:p14="http://schemas.microsoft.com/office/powerpoint/2010/main" val="157592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9EDC8-DB15-4A87-AF62-AABEEEF239B2}"/>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疲勞狀態檢測</a:t>
            </a:r>
            <a:endParaRPr lang="zh-CN" altLang="en-US" dirty="0"/>
          </a:p>
        </p:txBody>
      </p:sp>
      <p:sp>
        <p:nvSpPr>
          <p:cNvPr id="3" name="内容占位符 2">
            <a:extLst>
              <a:ext uri="{FF2B5EF4-FFF2-40B4-BE49-F238E27FC236}">
                <a16:creationId xmlns:a16="http://schemas.microsoft.com/office/drawing/2014/main" id="{CD35D8FC-6120-4095-B924-D47C0A5A4181}"/>
              </a:ext>
            </a:extLst>
          </p:cNvPr>
          <p:cNvSpPr>
            <a:spLocks noGrp="1"/>
          </p:cNvSpPr>
          <p:nvPr>
            <p:ph idx="1"/>
          </p:nvPr>
        </p:nvSpPr>
        <p:spPr/>
        <p:txBody>
          <a:bodyPr/>
          <a:lstStyle/>
          <a:p>
            <a:pPr>
              <a:buFont typeface="Wingdings" panose="05000000000000000000" pitchFamily="2" charset="2"/>
              <a:buChar char="Ø"/>
            </a:pPr>
            <a:r>
              <a:rPr lang="zh-CN" altLang="en-US" dirty="0">
                <a:latin typeface="標楷體" panose="03000509000000000000" pitchFamily="65" charset="-120"/>
                <a:ea typeface="標楷體" panose="03000509000000000000" pitchFamily="65" charset="-120"/>
              </a:rPr>
              <a:t>嘴巴區域的檢測</a:t>
            </a:r>
            <a:endParaRPr lang="en-US" altLang="zh-CN" dirty="0">
              <a:latin typeface="標楷體" panose="03000509000000000000" pitchFamily="65" charset="-120"/>
              <a:ea typeface="標楷體" panose="03000509000000000000" pitchFamily="65" charset="-120"/>
            </a:endParaRPr>
          </a:p>
          <a:p>
            <a:pPr marL="0" indent="0">
              <a:buNone/>
            </a:pPr>
            <a:endParaRPr lang="zh-CN" altLang="en-US" dirty="0"/>
          </a:p>
          <a:p>
            <a:pPr marL="0" indent="0">
              <a:buNone/>
            </a:pPr>
            <a:endParaRPr lang="en-US" altLang="zh-CN" dirty="0"/>
          </a:p>
          <a:p>
            <a:pPr marL="0" indent="0">
              <a:buNone/>
            </a:pPr>
            <a:endParaRPr lang="en-US" altLang="zh-CN" dirty="0"/>
          </a:p>
          <a:p>
            <a:pPr marL="0" indent="0">
              <a:buNone/>
            </a:pPr>
            <a:endParaRPr lang="en-US" altLang="zh-CN" dirty="0">
              <a:latin typeface="標楷體" panose="03000509000000000000" pitchFamily="65" charset="-120"/>
              <a:ea typeface="標楷體" panose="03000509000000000000" pitchFamily="65" charset="-120"/>
            </a:endParaRPr>
          </a:p>
          <a:p>
            <a:pPr marL="0" indent="0">
              <a:buNone/>
            </a:pPr>
            <a:r>
              <a:rPr lang="zh-CN" altLang="en-US" sz="1800" dirty="0">
                <a:latin typeface="Times New Roman" panose="02020603050405020304" pitchFamily="18" charset="0"/>
                <a:ea typeface="標楷體" panose="03000509000000000000" pitchFamily="65" charset="-120"/>
              </a:rPr>
              <a:t>與眼睛區域計算相似，表示單位時間嘴巴的張開幀數與單位時間內總幀數的比率。</a:t>
            </a:r>
          </a:p>
        </p:txBody>
      </p:sp>
      <p:pic>
        <p:nvPicPr>
          <p:cNvPr id="5" name="图片 4">
            <a:extLst>
              <a:ext uri="{FF2B5EF4-FFF2-40B4-BE49-F238E27FC236}">
                <a16:creationId xmlns:a16="http://schemas.microsoft.com/office/drawing/2014/main" id="{3CC89CA3-B663-42D8-8821-B328929ED472}"/>
              </a:ext>
            </a:extLst>
          </p:cNvPr>
          <p:cNvPicPr>
            <a:picLocks noChangeAspect="1"/>
          </p:cNvPicPr>
          <p:nvPr/>
        </p:nvPicPr>
        <p:blipFill>
          <a:blip r:embed="rId2"/>
          <a:stretch>
            <a:fillRect/>
          </a:stretch>
        </p:blipFill>
        <p:spPr>
          <a:xfrm>
            <a:off x="2538412" y="2290330"/>
            <a:ext cx="7115175" cy="2000250"/>
          </a:xfrm>
          <a:prstGeom prst="rect">
            <a:avLst/>
          </a:prstGeom>
        </p:spPr>
      </p:pic>
      <p:pic>
        <p:nvPicPr>
          <p:cNvPr id="4" name="图片 3">
            <a:extLst>
              <a:ext uri="{FF2B5EF4-FFF2-40B4-BE49-F238E27FC236}">
                <a16:creationId xmlns:a16="http://schemas.microsoft.com/office/drawing/2014/main" id="{AF929472-7473-458B-9B87-8067A36819CB}"/>
              </a:ext>
            </a:extLst>
          </p:cNvPr>
          <p:cNvPicPr>
            <a:picLocks noChangeAspect="1"/>
          </p:cNvPicPr>
          <p:nvPr/>
        </p:nvPicPr>
        <p:blipFill>
          <a:blip r:embed="rId3"/>
          <a:stretch>
            <a:fillRect/>
          </a:stretch>
        </p:blipFill>
        <p:spPr>
          <a:xfrm>
            <a:off x="2562224" y="2309380"/>
            <a:ext cx="7067550" cy="1962150"/>
          </a:xfrm>
          <a:prstGeom prst="rect">
            <a:avLst/>
          </a:prstGeom>
        </p:spPr>
      </p:pic>
    </p:spTree>
    <p:extLst>
      <p:ext uri="{BB962C8B-B14F-4D97-AF65-F5344CB8AC3E}">
        <p14:creationId xmlns:p14="http://schemas.microsoft.com/office/powerpoint/2010/main" val="147185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9EDC8-DB15-4A87-AF62-AABEEEF239B2}"/>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疲勞狀態檢測</a:t>
            </a:r>
            <a:endParaRPr lang="zh-CN" altLang="en-US" dirty="0"/>
          </a:p>
        </p:txBody>
      </p:sp>
      <p:sp>
        <p:nvSpPr>
          <p:cNvPr id="3" name="内容占位符 2">
            <a:extLst>
              <a:ext uri="{FF2B5EF4-FFF2-40B4-BE49-F238E27FC236}">
                <a16:creationId xmlns:a16="http://schemas.microsoft.com/office/drawing/2014/main" id="{CD35D8FC-6120-4095-B924-D47C0A5A4181}"/>
              </a:ext>
            </a:extLst>
          </p:cNvPr>
          <p:cNvSpPr>
            <a:spLocks noGrp="1"/>
          </p:cNvSpPr>
          <p:nvPr>
            <p:ph idx="1"/>
          </p:nvPr>
        </p:nvSpPr>
        <p:spPr/>
        <p:txBody>
          <a:bodyPr/>
          <a:lstStyle/>
          <a:p>
            <a:pPr>
              <a:buFont typeface="Wingdings" panose="05000000000000000000" pitchFamily="2" charset="2"/>
              <a:buChar char="Ø"/>
            </a:pPr>
            <a:r>
              <a:rPr lang="zh-CN" altLang="en-US" dirty="0">
                <a:latin typeface="標楷體" panose="03000509000000000000" pitchFamily="65" charset="-120"/>
                <a:ea typeface="標楷體" panose="03000509000000000000" pitchFamily="65" charset="-120"/>
              </a:rPr>
              <a:t>頭部運動的檢測</a:t>
            </a:r>
            <a:endParaRPr lang="en-US" altLang="zh-CN" dirty="0">
              <a:latin typeface="標楷體" panose="03000509000000000000" pitchFamily="65" charset="-120"/>
              <a:ea typeface="標楷體" panose="03000509000000000000" pitchFamily="65" charset="-120"/>
            </a:endParaRPr>
          </a:p>
          <a:p>
            <a:pPr marL="0" indent="0">
              <a:buNone/>
            </a:pPr>
            <a:endParaRPr lang="zh-CN" altLang="en-US" dirty="0"/>
          </a:p>
          <a:p>
            <a:pPr marL="0" indent="0">
              <a:buNone/>
            </a:pPr>
            <a:endParaRPr lang="en-US" altLang="zh-CN" dirty="0"/>
          </a:p>
          <a:p>
            <a:pPr marL="0" indent="0">
              <a:buNone/>
            </a:pPr>
            <a:endParaRPr lang="en-US" altLang="zh-CN" dirty="0"/>
          </a:p>
          <a:p>
            <a:pPr marL="0" indent="0">
              <a:buNone/>
            </a:pPr>
            <a:endParaRPr lang="en-US" altLang="zh-CN" dirty="0">
              <a:latin typeface="標楷體" panose="03000509000000000000" pitchFamily="65" charset="-120"/>
              <a:ea typeface="標楷體" panose="03000509000000000000" pitchFamily="65" charset="-120"/>
            </a:endParaRPr>
          </a:p>
          <a:p>
            <a:pPr marL="0" indent="0">
              <a:buNone/>
            </a:pPr>
            <a:endParaRPr lang="en-US" altLang="zh-CN" sz="1800" dirty="0">
              <a:latin typeface="Times New Roman" panose="02020603050405020304" pitchFamily="18" charset="0"/>
              <a:ea typeface="標楷體" panose="03000509000000000000" pitchFamily="65" charset="-120"/>
            </a:endParaRPr>
          </a:p>
          <a:p>
            <a:pPr marL="0" indent="0">
              <a:buNone/>
            </a:pPr>
            <a:endParaRPr lang="en-US" altLang="zh-CN" sz="1800" dirty="0">
              <a:latin typeface="Times New Roman" panose="02020603050405020304" pitchFamily="18" charset="0"/>
              <a:ea typeface="標楷體" panose="03000509000000000000" pitchFamily="65" charset="-120"/>
            </a:endParaRPr>
          </a:p>
          <a:p>
            <a:pPr marL="0" indent="0">
              <a:buNone/>
            </a:pPr>
            <a:endParaRPr lang="en-US" altLang="zh-CN" sz="1800" dirty="0">
              <a:latin typeface="Times New Roman" panose="02020603050405020304" pitchFamily="18" charset="0"/>
              <a:ea typeface="標楷體" panose="03000509000000000000" pitchFamily="65" charset="-120"/>
            </a:endParaRPr>
          </a:p>
          <a:p>
            <a:pPr marL="0" indent="0">
              <a:buNone/>
            </a:pPr>
            <a:r>
              <a:rPr lang="zh-CN" altLang="en-US" sz="1800" dirty="0">
                <a:latin typeface="Times New Roman" panose="02020603050405020304" pitchFamily="18" charset="0"/>
                <a:ea typeface="標楷體" panose="03000509000000000000" pitchFamily="65" charset="-120"/>
              </a:rPr>
              <a:t>當檢測到駕駛員頭部在圖像垂直方向上進行了顯著的移動表示駕駛員處於疲勞狀態。</a:t>
            </a:r>
          </a:p>
        </p:txBody>
      </p:sp>
      <p:pic>
        <p:nvPicPr>
          <p:cNvPr id="4" name="图片 3">
            <a:extLst>
              <a:ext uri="{FF2B5EF4-FFF2-40B4-BE49-F238E27FC236}">
                <a16:creationId xmlns:a16="http://schemas.microsoft.com/office/drawing/2014/main" id="{EA8CEDDD-496A-4BD6-8E83-3E153E82A2EE}"/>
              </a:ext>
            </a:extLst>
          </p:cNvPr>
          <p:cNvPicPr>
            <a:picLocks noChangeAspect="1"/>
          </p:cNvPicPr>
          <p:nvPr/>
        </p:nvPicPr>
        <p:blipFill>
          <a:blip r:embed="rId2"/>
          <a:stretch>
            <a:fillRect/>
          </a:stretch>
        </p:blipFill>
        <p:spPr>
          <a:xfrm>
            <a:off x="2900362" y="2357293"/>
            <a:ext cx="6391275" cy="3067050"/>
          </a:xfrm>
          <a:prstGeom prst="rect">
            <a:avLst/>
          </a:prstGeom>
        </p:spPr>
      </p:pic>
    </p:spTree>
    <p:extLst>
      <p:ext uri="{BB962C8B-B14F-4D97-AF65-F5344CB8AC3E}">
        <p14:creationId xmlns:p14="http://schemas.microsoft.com/office/powerpoint/2010/main" val="406544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92363B-111F-44B5-9990-DC78E23FD487}"/>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實驗與分析</a:t>
            </a:r>
          </a:p>
        </p:txBody>
      </p:sp>
      <p:sp>
        <p:nvSpPr>
          <p:cNvPr id="3" name="内容占位符 2">
            <a:extLst>
              <a:ext uri="{FF2B5EF4-FFF2-40B4-BE49-F238E27FC236}">
                <a16:creationId xmlns:a16="http://schemas.microsoft.com/office/drawing/2014/main" id="{C6139345-BD66-4A7C-AAF5-D20FCED90C45}"/>
              </a:ext>
            </a:extLst>
          </p:cNvPr>
          <p:cNvSpPr>
            <a:spLocks noGrp="1"/>
          </p:cNvSpPr>
          <p:nvPr>
            <p:ph idx="1"/>
          </p:nvPr>
        </p:nvSpPr>
        <p:spPr>
          <a:xfrm>
            <a:off x="838200" y="4535055"/>
            <a:ext cx="10515600" cy="1641908"/>
          </a:xfrm>
        </p:spPr>
        <p:txBody>
          <a:bodyPr/>
          <a:lstStyle/>
          <a:p>
            <a:pPr marL="0" indent="0">
              <a:buNone/>
            </a:pPr>
            <a:r>
              <a:rPr lang="zh-CN" altLang="en-US" sz="1800" dirty="0">
                <a:latin typeface="Times New Roman" panose="02020603050405020304" pitchFamily="18" charset="0"/>
                <a:ea typeface="標楷體" panose="03000509000000000000" pitchFamily="65" charset="-120"/>
              </a:rPr>
              <a:t>單個卷積聖經網絡的精度。</a:t>
            </a:r>
          </a:p>
        </p:txBody>
      </p:sp>
      <p:pic>
        <p:nvPicPr>
          <p:cNvPr id="4" name="图片 3">
            <a:extLst>
              <a:ext uri="{FF2B5EF4-FFF2-40B4-BE49-F238E27FC236}">
                <a16:creationId xmlns:a16="http://schemas.microsoft.com/office/drawing/2014/main" id="{FA6BC772-E118-4C57-93CC-024247B5187A}"/>
              </a:ext>
            </a:extLst>
          </p:cNvPr>
          <p:cNvPicPr>
            <a:picLocks noChangeAspect="1"/>
          </p:cNvPicPr>
          <p:nvPr/>
        </p:nvPicPr>
        <p:blipFill>
          <a:blip r:embed="rId2"/>
          <a:stretch>
            <a:fillRect/>
          </a:stretch>
        </p:blipFill>
        <p:spPr>
          <a:xfrm>
            <a:off x="2855480" y="1787091"/>
            <a:ext cx="6610350" cy="2105025"/>
          </a:xfrm>
          <a:prstGeom prst="rect">
            <a:avLst/>
          </a:prstGeom>
        </p:spPr>
      </p:pic>
    </p:spTree>
    <p:extLst>
      <p:ext uri="{BB962C8B-B14F-4D97-AF65-F5344CB8AC3E}">
        <p14:creationId xmlns:p14="http://schemas.microsoft.com/office/powerpoint/2010/main" val="397105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45AB6D-D62E-4AC1-89E4-44D7AB0AA90A}"/>
              </a:ext>
            </a:extLst>
          </p:cNvPr>
          <p:cNvSpPr>
            <a:spLocks noGrp="1"/>
          </p:cNvSpPr>
          <p:nvPr>
            <p:ph type="title"/>
          </p:nvPr>
        </p:nvSpPr>
        <p:spPr/>
        <p:txBody>
          <a:bodyPr/>
          <a:lstStyle/>
          <a:p>
            <a:r>
              <a:rPr lang="zh-CN" altLang="en-US" dirty="0">
                <a:latin typeface="標楷體" panose="03000509000000000000" pitchFamily="65" charset="-120"/>
                <a:ea typeface="標楷體" panose="03000509000000000000" pitchFamily="65" charset="-120"/>
              </a:rPr>
              <a:t>實驗與分析</a:t>
            </a:r>
            <a:endParaRPr lang="zh-CN" altLang="en-US" dirty="0"/>
          </a:p>
        </p:txBody>
      </p:sp>
      <p:sp>
        <p:nvSpPr>
          <p:cNvPr id="3" name="内容占位符 2">
            <a:extLst>
              <a:ext uri="{FF2B5EF4-FFF2-40B4-BE49-F238E27FC236}">
                <a16:creationId xmlns:a16="http://schemas.microsoft.com/office/drawing/2014/main" id="{1DC771B9-7AEE-4909-8A49-9103CC32A4C5}"/>
              </a:ext>
            </a:extLst>
          </p:cNvPr>
          <p:cNvSpPr>
            <a:spLocks noGrp="1"/>
          </p:cNvSpPr>
          <p:nvPr>
            <p:ph idx="1"/>
          </p:nvPr>
        </p:nvSpPr>
        <p:spPr>
          <a:xfrm>
            <a:off x="838200" y="5195887"/>
            <a:ext cx="10515600" cy="981076"/>
          </a:xfrm>
        </p:spPr>
        <p:txBody>
          <a:bodyPr/>
          <a:lstStyle/>
          <a:p>
            <a:pPr marL="0" indent="0">
              <a:buNone/>
            </a:pPr>
            <a:r>
              <a:rPr lang="zh-CN" altLang="en-US" sz="1800" dirty="0">
                <a:latin typeface="Times New Roman" panose="02020603050405020304" pitchFamily="18" charset="0"/>
                <a:ea typeface="標楷體" panose="03000509000000000000" pitchFamily="65" charset="-120"/>
              </a:rPr>
              <a:t>通過將特徵進行組合後得到檢測精度。</a:t>
            </a:r>
          </a:p>
        </p:txBody>
      </p:sp>
      <p:pic>
        <p:nvPicPr>
          <p:cNvPr id="4" name="图片 3">
            <a:extLst>
              <a:ext uri="{FF2B5EF4-FFF2-40B4-BE49-F238E27FC236}">
                <a16:creationId xmlns:a16="http://schemas.microsoft.com/office/drawing/2014/main" id="{95A64704-29B4-4B5E-8038-EF3FF264105D}"/>
              </a:ext>
            </a:extLst>
          </p:cNvPr>
          <p:cNvPicPr>
            <a:picLocks noChangeAspect="1"/>
          </p:cNvPicPr>
          <p:nvPr/>
        </p:nvPicPr>
        <p:blipFill>
          <a:blip r:embed="rId2"/>
          <a:stretch>
            <a:fillRect/>
          </a:stretch>
        </p:blipFill>
        <p:spPr>
          <a:xfrm>
            <a:off x="2395537" y="1662112"/>
            <a:ext cx="7400925" cy="3533775"/>
          </a:xfrm>
          <a:prstGeom prst="rect">
            <a:avLst/>
          </a:prstGeom>
        </p:spPr>
      </p:pic>
      <p:cxnSp>
        <p:nvCxnSpPr>
          <p:cNvPr id="9" name="直接连接符 8">
            <a:extLst>
              <a:ext uri="{FF2B5EF4-FFF2-40B4-BE49-F238E27FC236}">
                <a16:creationId xmlns:a16="http://schemas.microsoft.com/office/drawing/2014/main" id="{A270322B-9872-426B-B5A4-A1A1338AF46A}"/>
              </a:ext>
            </a:extLst>
          </p:cNvPr>
          <p:cNvCxnSpPr/>
          <p:nvPr/>
        </p:nvCxnSpPr>
        <p:spPr>
          <a:xfrm>
            <a:off x="2395537" y="3559277"/>
            <a:ext cx="732856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970084D9-F24D-4732-9F5C-1590CBEA431C}"/>
              </a:ext>
            </a:extLst>
          </p:cNvPr>
          <p:cNvCxnSpPr>
            <a:cxnSpLocks/>
          </p:cNvCxnSpPr>
          <p:nvPr/>
        </p:nvCxnSpPr>
        <p:spPr>
          <a:xfrm>
            <a:off x="4257368" y="3274141"/>
            <a:ext cx="515210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4D985278-67B4-41A8-A63E-75A5E5CCB2DF}"/>
              </a:ext>
            </a:extLst>
          </p:cNvPr>
          <p:cNvCxnSpPr>
            <a:cxnSpLocks/>
          </p:cNvCxnSpPr>
          <p:nvPr/>
        </p:nvCxnSpPr>
        <p:spPr>
          <a:xfrm>
            <a:off x="5157021" y="3809999"/>
            <a:ext cx="4252451"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FDB6B5CE-D60E-4D2E-B7E6-532147E38269}"/>
              </a:ext>
            </a:extLst>
          </p:cNvPr>
          <p:cNvCxnSpPr>
            <a:cxnSpLocks/>
          </p:cNvCxnSpPr>
          <p:nvPr/>
        </p:nvCxnSpPr>
        <p:spPr>
          <a:xfrm>
            <a:off x="5909187" y="4847302"/>
            <a:ext cx="3500285"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E1E5E686-91DF-4A03-8D5B-E9B089493B96}"/>
              </a:ext>
            </a:extLst>
          </p:cNvPr>
          <p:cNvCxnSpPr>
            <a:cxnSpLocks/>
          </p:cNvCxnSpPr>
          <p:nvPr/>
        </p:nvCxnSpPr>
        <p:spPr>
          <a:xfrm>
            <a:off x="6744930" y="5098025"/>
            <a:ext cx="266454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6866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471</Words>
  <Application>Microsoft Office PowerPoint</Application>
  <PresentationFormat>宽屏</PresentationFormat>
  <Paragraphs>41</Paragraphs>
  <Slides>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等线</vt:lpstr>
      <vt:lpstr>等线 Light</vt:lpstr>
      <vt:lpstr>新細明體</vt:lpstr>
      <vt:lpstr>標楷體</vt:lpstr>
      <vt:lpstr>Arial</vt:lpstr>
      <vt:lpstr>Times New Roman</vt:lpstr>
      <vt:lpstr>Wingdings</vt:lpstr>
      <vt:lpstr>Office 主题​​</vt:lpstr>
      <vt:lpstr>Research on Driver Fatigue Detection Method Based on Parallel Convolution Neural Network</vt:lpstr>
      <vt:lpstr>並行卷積神經網絡結構</vt:lpstr>
      <vt:lpstr>並行網絡的輸入</vt:lpstr>
      <vt:lpstr>疲勞狀態檢測</vt:lpstr>
      <vt:lpstr>疲勞狀態檢測</vt:lpstr>
      <vt:lpstr>疲勞狀態檢測</vt:lpstr>
      <vt:lpstr>疲勞狀態檢測</vt:lpstr>
      <vt:lpstr>實驗與分析</vt:lpstr>
      <vt:lpstr>實驗與分析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基於並行卷積神經網絡的駕駛員疲勞檢測方法研究</dc:title>
  <dc:creator>Peter</dc:creator>
  <cp:lastModifiedBy>Peter</cp:lastModifiedBy>
  <cp:revision>47</cp:revision>
  <dcterms:created xsi:type="dcterms:W3CDTF">2021-01-27T05:48:45Z</dcterms:created>
  <dcterms:modified xsi:type="dcterms:W3CDTF">2021-01-27T07:09:32Z</dcterms:modified>
</cp:coreProperties>
</file>