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4" r:id="rId7"/>
    <p:sldId id="265" r:id="rId8"/>
    <p:sldId id="262" r:id="rId9"/>
    <p:sldId id="263"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837" autoAdjust="0"/>
  </p:normalViewPr>
  <p:slideViewPr>
    <p:cSldViewPr snapToGrid="0">
      <p:cViewPr varScale="1">
        <p:scale>
          <a:sx n="97" d="100"/>
          <a:sy n="97" d="100"/>
        </p:scale>
        <p:origin x="2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DA9509-74AB-44EE-BD6B-1C0BE7DC6FD7}" type="datetimeFigureOut">
              <a:rPr lang="zh-CN" altLang="en-US" smtClean="0"/>
              <a:t>2021/1/27</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9F2624-1DE0-4C38-A66A-80E1C751F6C1}" type="slidenum">
              <a:rPr lang="zh-CN" altLang="en-US" smtClean="0"/>
              <a:t>‹#›</a:t>
            </a:fld>
            <a:endParaRPr lang="zh-CN" altLang="en-US"/>
          </a:p>
        </p:txBody>
      </p:sp>
    </p:spTree>
    <p:extLst>
      <p:ext uri="{BB962C8B-B14F-4D97-AF65-F5344CB8AC3E}">
        <p14:creationId xmlns:p14="http://schemas.microsoft.com/office/powerpoint/2010/main" val="1224664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TW" altLang="en-US" dirty="0"/>
              <a:t>頭部輪廓</a:t>
            </a:r>
          </a:p>
          <a:p>
            <a:r>
              <a:rPr lang="zh-TW" altLang="en-US" dirty="0"/>
              <a:t>質地</a:t>
            </a:r>
          </a:p>
          <a:p>
            <a:r>
              <a:rPr lang="zh-TW" altLang="en-US" dirty="0"/>
              <a:t>圖片縮放</a:t>
            </a:r>
            <a:endParaRPr lang="zh-CN" altLang="en-US" dirty="0"/>
          </a:p>
        </p:txBody>
      </p:sp>
      <p:sp>
        <p:nvSpPr>
          <p:cNvPr id="4" name="灯片编号占位符 3"/>
          <p:cNvSpPr>
            <a:spLocks noGrp="1"/>
          </p:cNvSpPr>
          <p:nvPr>
            <p:ph type="sldNum" sz="quarter" idx="5"/>
          </p:nvPr>
        </p:nvSpPr>
        <p:spPr/>
        <p:txBody>
          <a:bodyPr/>
          <a:lstStyle/>
          <a:p>
            <a:fld id="{329F2624-1DE0-4C38-A66A-80E1C751F6C1}" type="slidenum">
              <a:rPr lang="zh-CN" altLang="en-US" smtClean="0"/>
              <a:t>3</a:t>
            </a:fld>
            <a:endParaRPr lang="zh-CN" altLang="en-US"/>
          </a:p>
        </p:txBody>
      </p:sp>
    </p:spTree>
    <p:extLst>
      <p:ext uri="{BB962C8B-B14F-4D97-AF65-F5344CB8AC3E}">
        <p14:creationId xmlns:p14="http://schemas.microsoft.com/office/powerpoint/2010/main" val="3278021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A5CA8B6-F9BE-4B47-A73B-2B24A8F60C47}"/>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337937F9-3049-4443-B12D-D4416BDA62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337B4205-D08F-40B1-9A95-3C79947772D5}"/>
              </a:ext>
            </a:extLst>
          </p:cNvPr>
          <p:cNvSpPr>
            <a:spLocks noGrp="1"/>
          </p:cNvSpPr>
          <p:nvPr>
            <p:ph type="dt" sz="half" idx="10"/>
          </p:nvPr>
        </p:nvSpPr>
        <p:spPr/>
        <p:txBody>
          <a:bodyPr/>
          <a:lstStyle/>
          <a:p>
            <a:fld id="{7DBA711E-5045-4FA3-B0B5-EFE0D191B14A}" type="datetimeFigureOut">
              <a:rPr lang="zh-CN" altLang="en-US" smtClean="0"/>
              <a:t>2021/1/27</a:t>
            </a:fld>
            <a:endParaRPr lang="zh-CN" altLang="en-US"/>
          </a:p>
        </p:txBody>
      </p:sp>
      <p:sp>
        <p:nvSpPr>
          <p:cNvPr id="5" name="页脚占位符 4">
            <a:extLst>
              <a:ext uri="{FF2B5EF4-FFF2-40B4-BE49-F238E27FC236}">
                <a16:creationId xmlns:a16="http://schemas.microsoft.com/office/drawing/2014/main" id="{B1A8C891-D83C-48D2-A4AC-DA625E8DE6FC}"/>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15CE72A4-EE04-45B0-AA92-4F62F50336EE}"/>
              </a:ext>
            </a:extLst>
          </p:cNvPr>
          <p:cNvSpPr>
            <a:spLocks noGrp="1"/>
          </p:cNvSpPr>
          <p:nvPr>
            <p:ph type="sldNum" sz="quarter" idx="12"/>
          </p:nvPr>
        </p:nvSpPr>
        <p:spPr/>
        <p:txBody>
          <a:bodyPr/>
          <a:lstStyle/>
          <a:p>
            <a:fld id="{90F91F79-5FEE-4D95-B5D9-BAB2803C5E23}" type="slidenum">
              <a:rPr lang="zh-CN" altLang="en-US" smtClean="0"/>
              <a:t>‹#›</a:t>
            </a:fld>
            <a:endParaRPr lang="zh-CN" altLang="en-US"/>
          </a:p>
        </p:txBody>
      </p:sp>
    </p:spTree>
    <p:extLst>
      <p:ext uri="{BB962C8B-B14F-4D97-AF65-F5344CB8AC3E}">
        <p14:creationId xmlns:p14="http://schemas.microsoft.com/office/powerpoint/2010/main" val="3683658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7771C55-0A3F-4339-90F3-544968906ADC}"/>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3A1586AD-C865-496E-9F54-7BEF6C244AC1}"/>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11666DC7-D7FB-47DD-A83D-A55CB086A96E}"/>
              </a:ext>
            </a:extLst>
          </p:cNvPr>
          <p:cNvSpPr>
            <a:spLocks noGrp="1"/>
          </p:cNvSpPr>
          <p:nvPr>
            <p:ph type="dt" sz="half" idx="10"/>
          </p:nvPr>
        </p:nvSpPr>
        <p:spPr/>
        <p:txBody>
          <a:bodyPr/>
          <a:lstStyle/>
          <a:p>
            <a:fld id="{7DBA711E-5045-4FA3-B0B5-EFE0D191B14A}" type="datetimeFigureOut">
              <a:rPr lang="zh-CN" altLang="en-US" smtClean="0"/>
              <a:t>2021/1/27</a:t>
            </a:fld>
            <a:endParaRPr lang="zh-CN" altLang="en-US"/>
          </a:p>
        </p:txBody>
      </p:sp>
      <p:sp>
        <p:nvSpPr>
          <p:cNvPr id="5" name="页脚占位符 4">
            <a:extLst>
              <a:ext uri="{FF2B5EF4-FFF2-40B4-BE49-F238E27FC236}">
                <a16:creationId xmlns:a16="http://schemas.microsoft.com/office/drawing/2014/main" id="{458A533F-038B-4751-949C-47CDD4F6F7D6}"/>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BA8FAE58-E32A-4360-8C1C-AE1E5E9DF037}"/>
              </a:ext>
            </a:extLst>
          </p:cNvPr>
          <p:cNvSpPr>
            <a:spLocks noGrp="1"/>
          </p:cNvSpPr>
          <p:nvPr>
            <p:ph type="sldNum" sz="quarter" idx="12"/>
          </p:nvPr>
        </p:nvSpPr>
        <p:spPr/>
        <p:txBody>
          <a:bodyPr/>
          <a:lstStyle/>
          <a:p>
            <a:fld id="{90F91F79-5FEE-4D95-B5D9-BAB2803C5E23}" type="slidenum">
              <a:rPr lang="zh-CN" altLang="en-US" smtClean="0"/>
              <a:t>‹#›</a:t>
            </a:fld>
            <a:endParaRPr lang="zh-CN" altLang="en-US"/>
          </a:p>
        </p:txBody>
      </p:sp>
    </p:spTree>
    <p:extLst>
      <p:ext uri="{BB962C8B-B14F-4D97-AF65-F5344CB8AC3E}">
        <p14:creationId xmlns:p14="http://schemas.microsoft.com/office/powerpoint/2010/main" val="2889051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501CD46B-CDB8-4606-9BAB-9BCFBF476425}"/>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0C280FF3-D294-4BBE-90ED-A785EDDBD6B0}"/>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D9F31E7A-FFF4-4CCB-9832-025AEFD4C4CF}"/>
              </a:ext>
            </a:extLst>
          </p:cNvPr>
          <p:cNvSpPr>
            <a:spLocks noGrp="1"/>
          </p:cNvSpPr>
          <p:nvPr>
            <p:ph type="dt" sz="half" idx="10"/>
          </p:nvPr>
        </p:nvSpPr>
        <p:spPr/>
        <p:txBody>
          <a:bodyPr/>
          <a:lstStyle/>
          <a:p>
            <a:fld id="{7DBA711E-5045-4FA3-B0B5-EFE0D191B14A}" type="datetimeFigureOut">
              <a:rPr lang="zh-CN" altLang="en-US" smtClean="0"/>
              <a:t>2021/1/27</a:t>
            </a:fld>
            <a:endParaRPr lang="zh-CN" altLang="en-US"/>
          </a:p>
        </p:txBody>
      </p:sp>
      <p:sp>
        <p:nvSpPr>
          <p:cNvPr id="5" name="页脚占位符 4">
            <a:extLst>
              <a:ext uri="{FF2B5EF4-FFF2-40B4-BE49-F238E27FC236}">
                <a16:creationId xmlns:a16="http://schemas.microsoft.com/office/drawing/2014/main" id="{38F60133-7441-4048-A168-B05B75574FEC}"/>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72185539-0360-4C4E-AA16-651D44ABC4F6}"/>
              </a:ext>
            </a:extLst>
          </p:cNvPr>
          <p:cNvSpPr>
            <a:spLocks noGrp="1"/>
          </p:cNvSpPr>
          <p:nvPr>
            <p:ph type="sldNum" sz="quarter" idx="12"/>
          </p:nvPr>
        </p:nvSpPr>
        <p:spPr/>
        <p:txBody>
          <a:bodyPr/>
          <a:lstStyle/>
          <a:p>
            <a:fld id="{90F91F79-5FEE-4D95-B5D9-BAB2803C5E23}" type="slidenum">
              <a:rPr lang="zh-CN" altLang="en-US" smtClean="0"/>
              <a:t>‹#›</a:t>
            </a:fld>
            <a:endParaRPr lang="zh-CN" altLang="en-US"/>
          </a:p>
        </p:txBody>
      </p:sp>
    </p:spTree>
    <p:extLst>
      <p:ext uri="{BB962C8B-B14F-4D97-AF65-F5344CB8AC3E}">
        <p14:creationId xmlns:p14="http://schemas.microsoft.com/office/powerpoint/2010/main" val="1224807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6590EB0-39AD-4D36-AED1-4F0832D9B9D0}"/>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236C9588-9AF2-41E1-9DCD-E43BA1901533}"/>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618936B7-BBC1-48BB-89E9-444D46632D9A}"/>
              </a:ext>
            </a:extLst>
          </p:cNvPr>
          <p:cNvSpPr>
            <a:spLocks noGrp="1"/>
          </p:cNvSpPr>
          <p:nvPr>
            <p:ph type="dt" sz="half" idx="10"/>
          </p:nvPr>
        </p:nvSpPr>
        <p:spPr/>
        <p:txBody>
          <a:bodyPr/>
          <a:lstStyle/>
          <a:p>
            <a:fld id="{7DBA711E-5045-4FA3-B0B5-EFE0D191B14A}" type="datetimeFigureOut">
              <a:rPr lang="zh-CN" altLang="en-US" smtClean="0"/>
              <a:t>2021/1/27</a:t>
            </a:fld>
            <a:endParaRPr lang="zh-CN" altLang="en-US"/>
          </a:p>
        </p:txBody>
      </p:sp>
      <p:sp>
        <p:nvSpPr>
          <p:cNvPr id="5" name="页脚占位符 4">
            <a:extLst>
              <a:ext uri="{FF2B5EF4-FFF2-40B4-BE49-F238E27FC236}">
                <a16:creationId xmlns:a16="http://schemas.microsoft.com/office/drawing/2014/main" id="{8F66638B-CB78-4853-9C97-C25E0D0BE531}"/>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36C5F46-A3D3-4529-90C1-67B33733AD8C}"/>
              </a:ext>
            </a:extLst>
          </p:cNvPr>
          <p:cNvSpPr>
            <a:spLocks noGrp="1"/>
          </p:cNvSpPr>
          <p:nvPr>
            <p:ph type="sldNum" sz="quarter" idx="12"/>
          </p:nvPr>
        </p:nvSpPr>
        <p:spPr/>
        <p:txBody>
          <a:bodyPr/>
          <a:lstStyle/>
          <a:p>
            <a:fld id="{90F91F79-5FEE-4D95-B5D9-BAB2803C5E23}" type="slidenum">
              <a:rPr lang="zh-CN" altLang="en-US" smtClean="0"/>
              <a:t>‹#›</a:t>
            </a:fld>
            <a:endParaRPr lang="zh-CN" altLang="en-US"/>
          </a:p>
        </p:txBody>
      </p:sp>
    </p:spTree>
    <p:extLst>
      <p:ext uri="{BB962C8B-B14F-4D97-AF65-F5344CB8AC3E}">
        <p14:creationId xmlns:p14="http://schemas.microsoft.com/office/powerpoint/2010/main" val="3485665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A9880AB-3CC8-4AA6-9D53-99CBF0FFC355}"/>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7DDE0D74-0BCD-4DCD-A693-65A06192429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20251438-0549-4521-8B03-B8A2AEC5AFFB}"/>
              </a:ext>
            </a:extLst>
          </p:cNvPr>
          <p:cNvSpPr>
            <a:spLocks noGrp="1"/>
          </p:cNvSpPr>
          <p:nvPr>
            <p:ph type="dt" sz="half" idx="10"/>
          </p:nvPr>
        </p:nvSpPr>
        <p:spPr/>
        <p:txBody>
          <a:bodyPr/>
          <a:lstStyle/>
          <a:p>
            <a:fld id="{7DBA711E-5045-4FA3-B0B5-EFE0D191B14A}" type="datetimeFigureOut">
              <a:rPr lang="zh-CN" altLang="en-US" smtClean="0"/>
              <a:t>2021/1/27</a:t>
            </a:fld>
            <a:endParaRPr lang="zh-CN" altLang="en-US"/>
          </a:p>
        </p:txBody>
      </p:sp>
      <p:sp>
        <p:nvSpPr>
          <p:cNvPr id="5" name="页脚占位符 4">
            <a:extLst>
              <a:ext uri="{FF2B5EF4-FFF2-40B4-BE49-F238E27FC236}">
                <a16:creationId xmlns:a16="http://schemas.microsoft.com/office/drawing/2014/main" id="{74C441B3-4E78-4D48-ABA5-B56A1757D56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0B7A6C42-B73C-47F7-8F4C-330170072C4A}"/>
              </a:ext>
            </a:extLst>
          </p:cNvPr>
          <p:cNvSpPr>
            <a:spLocks noGrp="1"/>
          </p:cNvSpPr>
          <p:nvPr>
            <p:ph type="sldNum" sz="quarter" idx="12"/>
          </p:nvPr>
        </p:nvSpPr>
        <p:spPr/>
        <p:txBody>
          <a:bodyPr/>
          <a:lstStyle/>
          <a:p>
            <a:fld id="{90F91F79-5FEE-4D95-B5D9-BAB2803C5E23}" type="slidenum">
              <a:rPr lang="zh-CN" altLang="en-US" smtClean="0"/>
              <a:t>‹#›</a:t>
            </a:fld>
            <a:endParaRPr lang="zh-CN" altLang="en-US"/>
          </a:p>
        </p:txBody>
      </p:sp>
    </p:spTree>
    <p:extLst>
      <p:ext uri="{BB962C8B-B14F-4D97-AF65-F5344CB8AC3E}">
        <p14:creationId xmlns:p14="http://schemas.microsoft.com/office/powerpoint/2010/main" val="3152343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78554D-9A44-4750-8EDE-6A73C6B8B011}"/>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D75F7A72-4CF7-4BA0-8F2C-A92A3D740250}"/>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F5CA79A7-CFDE-470C-B66D-D05DCC669F94}"/>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07FAABE6-A36B-47DA-A0DF-B33AC77D6C8C}"/>
              </a:ext>
            </a:extLst>
          </p:cNvPr>
          <p:cNvSpPr>
            <a:spLocks noGrp="1"/>
          </p:cNvSpPr>
          <p:nvPr>
            <p:ph type="dt" sz="half" idx="10"/>
          </p:nvPr>
        </p:nvSpPr>
        <p:spPr/>
        <p:txBody>
          <a:bodyPr/>
          <a:lstStyle/>
          <a:p>
            <a:fld id="{7DBA711E-5045-4FA3-B0B5-EFE0D191B14A}" type="datetimeFigureOut">
              <a:rPr lang="zh-CN" altLang="en-US" smtClean="0"/>
              <a:t>2021/1/27</a:t>
            </a:fld>
            <a:endParaRPr lang="zh-CN" altLang="en-US"/>
          </a:p>
        </p:txBody>
      </p:sp>
      <p:sp>
        <p:nvSpPr>
          <p:cNvPr id="6" name="页脚占位符 5">
            <a:extLst>
              <a:ext uri="{FF2B5EF4-FFF2-40B4-BE49-F238E27FC236}">
                <a16:creationId xmlns:a16="http://schemas.microsoft.com/office/drawing/2014/main" id="{720208BB-389F-4CED-B800-D36AA901797B}"/>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1920BD9C-673B-44EA-B3C2-7D138114D42C}"/>
              </a:ext>
            </a:extLst>
          </p:cNvPr>
          <p:cNvSpPr>
            <a:spLocks noGrp="1"/>
          </p:cNvSpPr>
          <p:nvPr>
            <p:ph type="sldNum" sz="quarter" idx="12"/>
          </p:nvPr>
        </p:nvSpPr>
        <p:spPr/>
        <p:txBody>
          <a:bodyPr/>
          <a:lstStyle/>
          <a:p>
            <a:fld id="{90F91F79-5FEE-4D95-B5D9-BAB2803C5E23}" type="slidenum">
              <a:rPr lang="zh-CN" altLang="en-US" smtClean="0"/>
              <a:t>‹#›</a:t>
            </a:fld>
            <a:endParaRPr lang="zh-CN" altLang="en-US"/>
          </a:p>
        </p:txBody>
      </p:sp>
    </p:spTree>
    <p:extLst>
      <p:ext uri="{BB962C8B-B14F-4D97-AF65-F5344CB8AC3E}">
        <p14:creationId xmlns:p14="http://schemas.microsoft.com/office/powerpoint/2010/main" val="1806483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47A2AFE-8BB8-4442-A15F-212EFF2E7D6D}"/>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0D170A23-71A0-47EF-9ADC-F01E5D8956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A2B1FFB6-E3B2-416A-A309-28E15B82B1DC}"/>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6C2073C2-2A1A-4A9D-A4AD-0E36CE8E80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443DAAFE-DEA1-4598-9D63-DA1AD30D6F56}"/>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10467872-2691-4F65-8036-AF304936B259}"/>
              </a:ext>
            </a:extLst>
          </p:cNvPr>
          <p:cNvSpPr>
            <a:spLocks noGrp="1"/>
          </p:cNvSpPr>
          <p:nvPr>
            <p:ph type="dt" sz="half" idx="10"/>
          </p:nvPr>
        </p:nvSpPr>
        <p:spPr/>
        <p:txBody>
          <a:bodyPr/>
          <a:lstStyle/>
          <a:p>
            <a:fld id="{7DBA711E-5045-4FA3-B0B5-EFE0D191B14A}" type="datetimeFigureOut">
              <a:rPr lang="zh-CN" altLang="en-US" smtClean="0"/>
              <a:t>2021/1/27</a:t>
            </a:fld>
            <a:endParaRPr lang="zh-CN" altLang="en-US"/>
          </a:p>
        </p:txBody>
      </p:sp>
      <p:sp>
        <p:nvSpPr>
          <p:cNvPr id="8" name="页脚占位符 7">
            <a:extLst>
              <a:ext uri="{FF2B5EF4-FFF2-40B4-BE49-F238E27FC236}">
                <a16:creationId xmlns:a16="http://schemas.microsoft.com/office/drawing/2014/main" id="{8EC9ED1E-4B98-4971-B6C3-4BCEB738D257}"/>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36317BEC-C0B2-4B05-8BFE-F05AB92E1905}"/>
              </a:ext>
            </a:extLst>
          </p:cNvPr>
          <p:cNvSpPr>
            <a:spLocks noGrp="1"/>
          </p:cNvSpPr>
          <p:nvPr>
            <p:ph type="sldNum" sz="quarter" idx="12"/>
          </p:nvPr>
        </p:nvSpPr>
        <p:spPr/>
        <p:txBody>
          <a:bodyPr/>
          <a:lstStyle/>
          <a:p>
            <a:fld id="{90F91F79-5FEE-4D95-B5D9-BAB2803C5E23}" type="slidenum">
              <a:rPr lang="zh-CN" altLang="en-US" smtClean="0"/>
              <a:t>‹#›</a:t>
            </a:fld>
            <a:endParaRPr lang="zh-CN" altLang="en-US"/>
          </a:p>
        </p:txBody>
      </p:sp>
    </p:spTree>
    <p:extLst>
      <p:ext uri="{BB962C8B-B14F-4D97-AF65-F5344CB8AC3E}">
        <p14:creationId xmlns:p14="http://schemas.microsoft.com/office/powerpoint/2010/main" val="2428439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CE2CB45-9BFC-4F7C-838D-0717C8682966}"/>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50DCC300-0828-4822-88C6-D367C499EC62}"/>
              </a:ext>
            </a:extLst>
          </p:cNvPr>
          <p:cNvSpPr>
            <a:spLocks noGrp="1"/>
          </p:cNvSpPr>
          <p:nvPr>
            <p:ph type="dt" sz="half" idx="10"/>
          </p:nvPr>
        </p:nvSpPr>
        <p:spPr/>
        <p:txBody>
          <a:bodyPr/>
          <a:lstStyle/>
          <a:p>
            <a:fld id="{7DBA711E-5045-4FA3-B0B5-EFE0D191B14A}" type="datetimeFigureOut">
              <a:rPr lang="zh-CN" altLang="en-US" smtClean="0"/>
              <a:t>2021/1/27</a:t>
            </a:fld>
            <a:endParaRPr lang="zh-CN" altLang="en-US"/>
          </a:p>
        </p:txBody>
      </p:sp>
      <p:sp>
        <p:nvSpPr>
          <p:cNvPr id="4" name="页脚占位符 3">
            <a:extLst>
              <a:ext uri="{FF2B5EF4-FFF2-40B4-BE49-F238E27FC236}">
                <a16:creationId xmlns:a16="http://schemas.microsoft.com/office/drawing/2014/main" id="{A75976A3-80DC-456B-8C4E-2A6FF2F96FD0}"/>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51B6E50F-6ABD-4461-AE0F-F57CE6CD5F2B}"/>
              </a:ext>
            </a:extLst>
          </p:cNvPr>
          <p:cNvSpPr>
            <a:spLocks noGrp="1"/>
          </p:cNvSpPr>
          <p:nvPr>
            <p:ph type="sldNum" sz="quarter" idx="12"/>
          </p:nvPr>
        </p:nvSpPr>
        <p:spPr/>
        <p:txBody>
          <a:bodyPr/>
          <a:lstStyle/>
          <a:p>
            <a:fld id="{90F91F79-5FEE-4D95-B5D9-BAB2803C5E23}" type="slidenum">
              <a:rPr lang="zh-CN" altLang="en-US" smtClean="0"/>
              <a:t>‹#›</a:t>
            </a:fld>
            <a:endParaRPr lang="zh-CN" altLang="en-US"/>
          </a:p>
        </p:txBody>
      </p:sp>
    </p:spTree>
    <p:extLst>
      <p:ext uri="{BB962C8B-B14F-4D97-AF65-F5344CB8AC3E}">
        <p14:creationId xmlns:p14="http://schemas.microsoft.com/office/powerpoint/2010/main" val="4186649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66F56DA5-62FF-462B-924B-C335100FEB45}"/>
              </a:ext>
            </a:extLst>
          </p:cNvPr>
          <p:cNvSpPr>
            <a:spLocks noGrp="1"/>
          </p:cNvSpPr>
          <p:nvPr>
            <p:ph type="dt" sz="half" idx="10"/>
          </p:nvPr>
        </p:nvSpPr>
        <p:spPr/>
        <p:txBody>
          <a:bodyPr/>
          <a:lstStyle/>
          <a:p>
            <a:fld id="{7DBA711E-5045-4FA3-B0B5-EFE0D191B14A}" type="datetimeFigureOut">
              <a:rPr lang="zh-CN" altLang="en-US" smtClean="0"/>
              <a:t>2021/1/27</a:t>
            </a:fld>
            <a:endParaRPr lang="zh-CN" altLang="en-US"/>
          </a:p>
        </p:txBody>
      </p:sp>
      <p:sp>
        <p:nvSpPr>
          <p:cNvPr id="3" name="页脚占位符 2">
            <a:extLst>
              <a:ext uri="{FF2B5EF4-FFF2-40B4-BE49-F238E27FC236}">
                <a16:creationId xmlns:a16="http://schemas.microsoft.com/office/drawing/2014/main" id="{CD6C6725-0CEB-4EC6-8A68-5684D076F5D7}"/>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066B7022-FED1-43FA-B0D4-ACE8D78B09C0}"/>
              </a:ext>
            </a:extLst>
          </p:cNvPr>
          <p:cNvSpPr>
            <a:spLocks noGrp="1"/>
          </p:cNvSpPr>
          <p:nvPr>
            <p:ph type="sldNum" sz="quarter" idx="12"/>
          </p:nvPr>
        </p:nvSpPr>
        <p:spPr/>
        <p:txBody>
          <a:bodyPr/>
          <a:lstStyle/>
          <a:p>
            <a:fld id="{90F91F79-5FEE-4D95-B5D9-BAB2803C5E23}" type="slidenum">
              <a:rPr lang="zh-CN" altLang="en-US" smtClean="0"/>
              <a:t>‹#›</a:t>
            </a:fld>
            <a:endParaRPr lang="zh-CN" altLang="en-US"/>
          </a:p>
        </p:txBody>
      </p:sp>
    </p:spTree>
    <p:extLst>
      <p:ext uri="{BB962C8B-B14F-4D97-AF65-F5344CB8AC3E}">
        <p14:creationId xmlns:p14="http://schemas.microsoft.com/office/powerpoint/2010/main" val="3459476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49D32BC-CB9E-4586-BE51-8D1123907E10}"/>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6CFFBABA-054D-42EA-A9B0-B1B8073E427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173E4E2F-C08C-4B4B-B338-9D383C3490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B8852C2B-0C1F-43AB-BA5A-CFA9381D5234}"/>
              </a:ext>
            </a:extLst>
          </p:cNvPr>
          <p:cNvSpPr>
            <a:spLocks noGrp="1"/>
          </p:cNvSpPr>
          <p:nvPr>
            <p:ph type="dt" sz="half" idx="10"/>
          </p:nvPr>
        </p:nvSpPr>
        <p:spPr/>
        <p:txBody>
          <a:bodyPr/>
          <a:lstStyle/>
          <a:p>
            <a:fld id="{7DBA711E-5045-4FA3-B0B5-EFE0D191B14A}" type="datetimeFigureOut">
              <a:rPr lang="zh-CN" altLang="en-US" smtClean="0"/>
              <a:t>2021/1/27</a:t>
            </a:fld>
            <a:endParaRPr lang="zh-CN" altLang="en-US"/>
          </a:p>
        </p:txBody>
      </p:sp>
      <p:sp>
        <p:nvSpPr>
          <p:cNvPr id="6" name="页脚占位符 5">
            <a:extLst>
              <a:ext uri="{FF2B5EF4-FFF2-40B4-BE49-F238E27FC236}">
                <a16:creationId xmlns:a16="http://schemas.microsoft.com/office/drawing/2014/main" id="{55CF96A3-4F2E-48CF-A088-24EC94601032}"/>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2C38B130-3C20-43C2-AA58-BBF9947E2DB1}"/>
              </a:ext>
            </a:extLst>
          </p:cNvPr>
          <p:cNvSpPr>
            <a:spLocks noGrp="1"/>
          </p:cNvSpPr>
          <p:nvPr>
            <p:ph type="sldNum" sz="quarter" idx="12"/>
          </p:nvPr>
        </p:nvSpPr>
        <p:spPr/>
        <p:txBody>
          <a:bodyPr/>
          <a:lstStyle/>
          <a:p>
            <a:fld id="{90F91F79-5FEE-4D95-B5D9-BAB2803C5E23}" type="slidenum">
              <a:rPr lang="zh-CN" altLang="en-US" smtClean="0"/>
              <a:t>‹#›</a:t>
            </a:fld>
            <a:endParaRPr lang="zh-CN" altLang="en-US"/>
          </a:p>
        </p:txBody>
      </p:sp>
    </p:spTree>
    <p:extLst>
      <p:ext uri="{BB962C8B-B14F-4D97-AF65-F5344CB8AC3E}">
        <p14:creationId xmlns:p14="http://schemas.microsoft.com/office/powerpoint/2010/main" val="4262499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42263B8-5290-48C7-901C-31756919E0B6}"/>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0B133B25-B94B-45B1-A5B9-3A69EC809E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BC081A98-0DCB-406B-8603-96C7EEA61E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1E5A7463-CF2F-4E5A-9F8E-F23E8A693660}"/>
              </a:ext>
            </a:extLst>
          </p:cNvPr>
          <p:cNvSpPr>
            <a:spLocks noGrp="1"/>
          </p:cNvSpPr>
          <p:nvPr>
            <p:ph type="dt" sz="half" idx="10"/>
          </p:nvPr>
        </p:nvSpPr>
        <p:spPr/>
        <p:txBody>
          <a:bodyPr/>
          <a:lstStyle/>
          <a:p>
            <a:fld id="{7DBA711E-5045-4FA3-B0B5-EFE0D191B14A}" type="datetimeFigureOut">
              <a:rPr lang="zh-CN" altLang="en-US" smtClean="0"/>
              <a:t>2021/1/27</a:t>
            </a:fld>
            <a:endParaRPr lang="zh-CN" altLang="en-US"/>
          </a:p>
        </p:txBody>
      </p:sp>
      <p:sp>
        <p:nvSpPr>
          <p:cNvPr id="6" name="页脚占位符 5">
            <a:extLst>
              <a:ext uri="{FF2B5EF4-FFF2-40B4-BE49-F238E27FC236}">
                <a16:creationId xmlns:a16="http://schemas.microsoft.com/office/drawing/2014/main" id="{61E0A46E-0169-409E-B6EC-2BEE56203F35}"/>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AE0C534A-85C8-4557-9DE8-1F2451C0A826}"/>
              </a:ext>
            </a:extLst>
          </p:cNvPr>
          <p:cNvSpPr>
            <a:spLocks noGrp="1"/>
          </p:cNvSpPr>
          <p:nvPr>
            <p:ph type="sldNum" sz="quarter" idx="12"/>
          </p:nvPr>
        </p:nvSpPr>
        <p:spPr/>
        <p:txBody>
          <a:bodyPr/>
          <a:lstStyle/>
          <a:p>
            <a:fld id="{90F91F79-5FEE-4D95-B5D9-BAB2803C5E23}" type="slidenum">
              <a:rPr lang="zh-CN" altLang="en-US" smtClean="0"/>
              <a:t>‹#›</a:t>
            </a:fld>
            <a:endParaRPr lang="zh-CN" altLang="en-US"/>
          </a:p>
        </p:txBody>
      </p:sp>
    </p:spTree>
    <p:extLst>
      <p:ext uri="{BB962C8B-B14F-4D97-AF65-F5344CB8AC3E}">
        <p14:creationId xmlns:p14="http://schemas.microsoft.com/office/powerpoint/2010/main" val="3165390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9596F2F9-FD13-40FD-AFA1-92C035E5C5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79D95C67-2BC4-4485-A15F-972A439505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9E8F7F95-EB36-453F-A3A5-B05DA2FA3F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BA711E-5045-4FA3-B0B5-EFE0D191B14A}" type="datetimeFigureOut">
              <a:rPr lang="zh-CN" altLang="en-US" smtClean="0"/>
              <a:t>2021/1/27</a:t>
            </a:fld>
            <a:endParaRPr lang="zh-CN" altLang="en-US"/>
          </a:p>
        </p:txBody>
      </p:sp>
      <p:sp>
        <p:nvSpPr>
          <p:cNvPr id="5" name="页脚占位符 4">
            <a:extLst>
              <a:ext uri="{FF2B5EF4-FFF2-40B4-BE49-F238E27FC236}">
                <a16:creationId xmlns:a16="http://schemas.microsoft.com/office/drawing/2014/main" id="{195D7695-0B22-43B7-9B91-E0C2F138B2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DD5BDF30-F2E8-4AC6-933D-3BB4E6B42CF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F91F79-5FEE-4D95-B5D9-BAB2803C5E23}" type="slidenum">
              <a:rPr lang="zh-CN" altLang="en-US" smtClean="0"/>
              <a:t>‹#›</a:t>
            </a:fld>
            <a:endParaRPr lang="zh-CN" altLang="en-US"/>
          </a:p>
        </p:txBody>
      </p:sp>
    </p:spTree>
    <p:extLst>
      <p:ext uri="{BB962C8B-B14F-4D97-AF65-F5344CB8AC3E}">
        <p14:creationId xmlns:p14="http://schemas.microsoft.com/office/powerpoint/2010/main" val="12422641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C6E53A3-FBB9-41EC-B356-8C21724DB544}"/>
              </a:ext>
            </a:extLst>
          </p:cNvPr>
          <p:cNvSpPr>
            <a:spLocks noGrp="1"/>
          </p:cNvSpPr>
          <p:nvPr>
            <p:ph type="ctrTitle"/>
          </p:nvPr>
        </p:nvSpPr>
        <p:spPr/>
        <p:txBody>
          <a:bodyPr>
            <a:noAutofit/>
          </a:bodyPr>
          <a:lstStyle/>
          <a:p>
            <a:r>
              <a:rPr lang="en-US" altLang="zh-CN" sz="4000" dirty="0">
                <a:latin typeface="Times New Roman" panose="02020603050405020304" pitchFamily="18" charset="0"/>
                <a:ea typeface="標楷體" panose="03000509000000000000" pitchFamily="65" charset="-120"/>
                <a:cs typeface="Times New Roman" panose="02020603050405020304" pitchFamily="18" charset="0"/>
              </a:rPr>
              <a:t>Research on Driver Fatigue Detection Method Based on Parallel Convolution Neural Network</a:t>
            </a:r>
            <a:endParaRPr lang="zh-CN" altLang="en-US" sz="4000" dirty="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3" name="副标题 2">
            <a:extLst>
              <a:ext uri="{FF2B5EF4-FFF2-40B4-BE49-F238E27FC236}">
                <a16:creationId xmlns:a16="http://schemas.microsoft.com/office/drawing/2014/main" id="{11FF3CE7-7803-4BC7-9D97-10E0F143B1B3}"/>
              </a:ext>
            </a:extLst>
          </p:cNvPr>
          <p:cNvSpPr>
            <a:spLocks noGrp="1"/>
          </p:cNvSpPr>
          <p:nvPr>
            <p:ph type="subTitle" idx="1"/>
          </p:nvPr>
        </p:nvSpPr>
        <p:spPr/>
        <p:txBody>
          <a:bodyPr>
            <a:normAutofit/>
          </a:bodyPr>
          <a:lstStyle/>
          <a:p>
            <a:r>
              <a:rPr lang="en-US" altLang="zh-CN" sz="2000" dirty="0">
                <a:latin typeface="Times New Roman" panose="02020603050405020304" pitchFamily="18" charset="0"/>
                <a:cs typeface="Times New Roman" panose="02020603050405020304" pitchFamily="18" charset="0"/>
              </a:rPr>
              <a:t>Authors: </a:t>
            </a:r>
            <a:r>
              <a:rPr lang="en-US" altLang="zh-CN" sz="2000" dirty="0" err="1">
                <a:latin typeface="Times New Roman" panose="02020603050405020304" pitchFamily="18" charset="0"/>
                <a:cs typeface="Times New Roman" panose="02020603050405020304" pitchFamily="18" charset="0"/>
              </a:rPr>
              <a:t>Ziqiang</a:t>
            </a:r>
            <a:r>
              <a:rPr lang="en-US" altLang="zh-CN" sz="2000" dirty="0">
                <a:latin typeface="Times New Roman" panose="02020603050405020304" pitchFamily="18" charset="0"/>
                <a:cs typeface="Times New Roman" panose="02020603050405020304" pitchFamily="18" charset="0"/>
              </a:rPr>
              <a:t> Hao, </a:t>
            </a:r>
            <a:r>
              <a:rPr lang="en-US" altLang="zh-CN" sz="2000" dirty="0" err="1">
                <a:latin typeface="Times New Roman" panose="02020603050405020304" pitchFamily="18" charset="0"/>
                <a:cs typeface="Times New Roman" panose="02020603050405020304" pitchFamily="18" charset="0"/>
              </a:rPr>
              <a:t>Guangxu</a:t>
            </a:r>
            <a:r>
              <a:rPr lang="en-US" altLang="zh-CN" sz="2000" dirty="0">
                <a:latin typeface="Times New Roman" panose="02020603050405020304" pitchFamily="18" charset="0"/>
                <a:cs typeface="Times New Roman" panose="02020603050405020304" pitchFamily="18" charset="0"/>
              </a:rPr>
              <a:t> Wan, Yong Tian, Yanfeng Tang, </a:t>
            </a:r>
            <a:r>
              <a:rPr lang="en-US" altLang="zh-CN" sz="2000" dirty="0" err="1">
                <a:latin typeface="Times New Roman" panose="02020603050405020304" pitchFamily="18" charset="0"/>
                <a:cs typeface="Times New Roman" panose="02020603050405020304" pitchFamily="18" charset="0"/>
              </a:rPr>
              <a:t>Tianle</a:t>
            </a:r>
            <a:r>
              <a:rPr lang="en-US" altLang="zh-CN" sz="2000" dirty="0">
                <a:latin typeface="Times New Roman" panose="02020603050405020304" pitchFamily="18" charset="0"/>
                <a:cs typeface="Times New Roman" panose="02020603050405020304" pitchFamily="18" charset="0"/>
              </a:rPr>
              <a:t> Dai, Meng Liu, </a:t>
            </a:r>
            <a:r>
              <a:rPr lang="en-US" altLang="zh-CN" sz="2000" dirty="0" err="1">
                <a:latin typeface="Times New Roman" panose="02020603050405020304" pitchFamily="18" charset="0"/>
                <a:cs typeface="Times New Roman" panose="02020603050405020304" pitchFamily="18" charset="0"/>
              </a:rPr>
              <a:t>Ranran</a:t>
            </a:r>
            <a:r>
              <a:rPr lang="en-US" altLang="zh-CN" sz="2000" dirty="0">
                <a:latin typeface="Times New Roman" panose="02020603050405020304" pitchFamily="18" charset="0"/>
                <a:cs typeface="Times New Roman" panose="02020603050405020304" pitchFamily="18" charset="0"/>
              </a:rPr>
              <a:t> Wei</a:t>
            </a:r>
          </a:p>
          <a:p>
            <a:r>
              <a:rPr lang="en-US" altLang="zh-CN" sz="2000" dirty="0">
                <a:latin typeface="Times New Roman" panose="02020603050405020304" pitchFamily="18" charset="0"/>
                <a:cs typeface="Times New Roman" panose="02020603050405020304" pitchFamily="18" charset="0"/>
              </a:rPr>
              <a:t>Published in: 2019 IEEE International Conference on Power, Intelligent Computing and Systems (ICPICS)</a:t>
            </a:r>
            <a:endParaRPr lang="zh-CN" alt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1010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B838217-5AC7-44F1-B6D2-C2A5FE1BB254}"/>
              </a:ext>
            </a:extLst>
          </p:cNvPr>
          <p:cNvSpPr>
            <a:spLocks noGrp="1"/>
          </p:cNvSpPr>
          <p:nvPr>
            <p:ph type="title"/>
          </p:nvPr>
        </p:nvSpPr>
        <p:spPr/>
        <p:txBody>
          <a:bodyPr/>
          <a:lstStyle/>
          <a:p>
            <a:r>
              <a:rPr lang="zh-CN" altLang="en-US" dirty="0">
                <a:latin typeface="標楷體" panose="03000509000000000000" pitchFamily="65" charset="-120"/>
                <a:ea typeface="標楷體" panose="03000509000000000000" pitchFamily="65" charset="-120"/>
              </a:rPr>
              <a:t>並行卷積神經網絡結構</a:t>
            </a:r>
          </a:p>
        </p:txBody>
      </p:sp>
      <p:sp>
        <p:nvSpPr>
          <p:cNvPr id="10" name="内容占位符 9">
            <a:extLst>
              <a:ext uri="{FF2B5EF4-FFF2-40B4-BE49-F238E27FC236}">
                <a16:creationId xmlns:a16="http://schemas.microsoft.com/office/drawing/2014/main" id="{655DB4CB-AE3B-4C6A-ADAD-FF1F8DCED333}"/>
              </a:ext>
            </a:extLst>
          </p:cNvPr>
          <p:cNvSpPr>
            <a:spLocks noGrp="1"/>
          </p:cNvSpPr>
          <p:nvPr>
            <p:ph idx="1"/>
          </p:nvPr>
        </p:nvSpPr>
        <p:spPr>
          <a:xfrm>
            <a:off x="838200" y="5167311"/>
            <a:ext cx="10515600" cy="1009652"/>
          </a:xfrm>
        </p:spPr>
        <p:txBody>
          <a:bodyPr>
            <a:normAutofit/>
          </a:bodyPr>
          <a:lstStyle/>
          <a:p>
            <a:pPr marL="0" indent="0">
              <a:buNone/>
            </a:pPr>
            <a:r>
              <a:rPr lang="zh-TW" altLang="en-US" sz="1800" dirty="0">
                <a:latin typeface="Times New Roman" panose="02020603050405020304" pitchFamily="18" charset="0"/>
                <a:ea typeface="標楷體" panose="03000509000000000000" pitchFamily="65" charset="-120"/>
              </a:rPr>
              <a:t>每個深度卷積神經網絡包括</a:t>
            </a:r>
            <a:r>
              <a:rPr lang="en-US" altLang="zh-TW" sz="1800" dirty="0">
                <a:latin typeface="Times New Roman" panose="02020603050405020304" pitchFamily="18" charset="0"/>
                <a:ea typeface="標楷體" panose="03000509000000000000" pitchFamily="65" charset="-120"/>
              </a:rPr>
              <a:t>5</a:t>
            </a:r>
            <a:r>
              <a:rPr lang="zh-TW" altLang="en-US" sz="1800" dirty="0">
                <a:latin typeface="Times New Roman" panose="02020603050405020304" pitchFamily="18" charset="0"/>
                <a:ea typeface="標楷體" panose="03000509000000000000" pitchFamily="65" charset="-120"/>
              </a:rPr>
              <a:t>個卷積層，</a:t>
            </a:r>
            <a:r>
              <a:rPr lang="en-US" altLang="zh-TW" sz="1800" dirty="0">
                <a:latin typeface="Times New Roman" panose="02020603050405020304" pitchFamily="18" charset="0"/>
                <a:ea typeface="標楷體" panose="03000509000000000000" pitchFamily="65" charset="-120"/>
              </a:rPr>
              <a:t>4</a:t>
            </a:r>
            <a:r>
              <a:rPr lang="zh-TW" altLang="en-US" sz="1800" dirty="0">
                <a:latin typeface="Times New Roman" panose="02020603050405020304" pitchFamily="18" charset="0"/>
                <a:ea typeface="標楷體" panose="03000509000000000000" pitchFamily="65" charset="-120"/>
              </a:rPr>
              <a:t>個全連接層，第</a:t>
            </a:r>
            <a:r>
              <a:rPr lang="en-US" altLang="zh-TW" sz="1800" dirty="0">
                <a:latin typeface="Times New Roman" panose="02020603050405020304" pitchFamily="18" charset="0"/>
                <a:ea typeface="標楷體" panose="03000509000000000000" pitchFamily="65" charset="-120"/>
              </a:rPr>
              <a:t>3</a:t>
            </a:r>
            <a:r>
              <a:rPr lang="zh-TW" altLang="en-US" sz="1800" dirty="0">
                <a:latin typeface="Times New Roman" panose="02020603050405020304" pitchFamily="18" charset="0"/>
                <a:ea typeface="標楷體" panose="03000509000000000000" pitchFamily="65" charset="-120"/>
              </a:rPr>
              <a:t>個全連接層輸出一個</a:t>
            </a:r>
            <a:r>
              <a:rPr lang="en-US" altLang="zh-TW" sz="1800" dirty="0">
                <a:latin typeface="Times New Roman" panose="02020603050405020304" pitchFamily="18" charset="0"/>
                <a:ea typeface="標楷體" panose="03000509000000000000" pitchFamily="65" charset="-120"/>
              </a:rPr>
              <a:t>256</a:t>
            </a:r>
            <a:r>
              <a:rPr lang="zh-TW" altLang="en-US" sz="1800" dirty="0">
                <a:latin typeface="Times New Roman" panose="02020603050405020304" pitchFamily="18" charset="0"/>
                <a:ea typeface="標楷體" panose="03000509000000000000" pitchFamily="65" charset="-120"/>
              </a:rPr>
              <a:t>提取的特徵向量</a:t>
            </a:r>
            <a:r>
              <a:rPr lang="zh-CN" altLang="en-US" sz="1800" dirty="0">
                <a:latin typeface="Times New Roman" panose="02020603050405020304" pitchFamily="18" charset="0"/>
                <a:ea typeface="標楷體" panose="03000509000000000000" pitchFamily="65" charset="-120"/>
              </a:rPr>
              <a:t>。</a:t>
            </a:r>
            <a:r>
              <a:rPr lang="zh-TW" altLang="en-US" sz="1800" dirty="0">
                <a:latin typeface="Times New Roman" panose="02020603050405020304" pitchFamily="18" charset="0"/>
                <a:ea typeface="標楷體" panose="03000509000000000000" pitchFamily="65" charset="-120"/>
              </a:rPr>
              <a:t>前五層是卷積層，卷積核的數量依次為</a:t>
            </a:r>
            <a:r>
              <a:rPr lang="en-US" altLang="zh-TW" sz="1800" dirty="0">
                <a:latin typeface="Times New Roman" panose="02020603050405020304" pitchFamily="18" charset="0"/>
                <a:ea typeface="標楷體" panose="03000509000000000000" pitchFamily="65" charset="-120"/>
              </a:rPr>
              <a:t>96</a:t>
            </a:r>
            <a:r>
              <a:rPr lang="zh-TW" altLang="en-US" sz="1800" dirty="0">
                <a:latin typeface="Times New Roman" panose="02020603050405020304" pitchFamily="18" charset="0"/>
                <a:ea typeface="標楷體" panose="03000509000000000000" pitchFamily="65" charset="-120"/>
              </a:rPr>
              <a:t>、</a:t>
            </a:r>
            <a:r>
              <a:rPr lang="en-US" altLang="zh-TW" sz="1800" dirty="0">
                <a:latin typeface="Times New Roman" panose="02020603050405020304" pitchFamily="18" charset="0"/>
                <a:ea typeface="標楷體" panose="03000509000000000000" pitchFamily="65" charset="-120"/>
              </a:rPr>
              <a:t>256</a:t>
            </a:r>
            <a:r>
              <a:rPr lang="zh-TW" altLang="en-US" sz="1800" dirty="0">
                <a:latin typeface="Times New Roman" panose="02020603050405020304" pitchFamily="18" charset="0"/>
                <a:ea typeface="標楷體" panose="03000509000000000000" pitchFamily="65" charset="-120"/>
              </a:rPr>
              <a:t>、</a:t>
            </a:r>
            <a:r>
              <a:rPr lang="en-US" altLang="zh-TW" sz="1800" dirty="0">
                <a:latin typeface="Times New Roman" panose="02020603050405020304" pitchFamily="18" charset="0"/>
                <a:ea typeface="標楷體" panose="03000509000000000000" pitchFamily="65" charset="-120"/>
              </a:rPr>
              <a:t>384</a:t>
            </a:r>
            <a:r>
              <a:rPr lang="zh-TW" altLang="en-US" sz="1800" dirty="0">
                <a:latin typeface="Times New Roman" panose="02020603050405020304" pitchFamily="18" charset="0"/>
                <a:ea typeface="標楷體" panose="03000509000000000000" pitchFamily="65" charset="-120"/>
              </a:rPr>
              <a:t>、</a:t>
            </a:r>
            <a:r>
              <a:rPr lang="en-US" altLang="zh-TW" sz="1800" dirty="0">
                <a:latin typeface="Times New Roman" panose="02020603050405020304" pitchFamily="18" charset="0"/>
                <a:ea typeface="標楷體" panose="03000509000000000000" pitchFamily="65" charset="-120"/>
              </a:rPr>
              <a:t>384</a:t>
            </a:r>
            <a:r>
              <a:rPr lang="zh-TW" altLang="en-US" sz="1800" dirty="0">
                <a:latin typeface="Times New Roman" panose="02020603050405020304" pitchFamily="18" charset="0"/>
                <a:ea typeface="標楷體" panose="03000509000000000000" pitchFamily="65" charset="-120"/>
              </a:rPr>
              <a:t>、</a:t>
            </a:r>
            <a:r>
              <a:rPr lang="en-US" altLang="zh-TW" sz="1800" dirty="0">
                <a:latin typeface="Times New Roman" panose="02020603050405020304" pitchFamily="18" charset="0"/>
                <a:ea typeface="標楷體" panose="03000509000000000000" pitchFamily="65" charset="-120"/>
              </a:rPr>
              <a:t>256</a:t>
            </a:r>
            <a:r>
              <a:rPr lang="zh-TW" altLang="en-US" sz="1800" dirty="0">
                <a:latin typeface="Times New Roman" panose="02020603050405020304" pitchFamily="18" charset="0"/>
                <a:ea typeface="標楷體" panose="03000509000000000000" pitchFamily="65" charset="-120"/>
              </a:rPr>
              <a:t>，大小為</a:t>
            </a:r>
            <a:r>
              <a:rPr lang="en-US" altLang="zh-TW" sz="1800" dirty="0">
                <a:latin typeface="Times New Roman" panose="02020603050405020304" pitchFamily="18" charset="0"/>
                <a:ea typeface="標楷體" panose="03000509000000000000" pitchFamily="65" charset="-120"/>
              </a:rPr>
              <a:t>11 * 11 * 3</a:t>
            </a:r>
            <a:r>
              <a:rPr lang="zh-TW" altLang="en-US" sz="1800" dirty="0">
                <a:latin typeface="Times New Roman" panose="02020603050405020304" pitchFamily="18" charset="0"/>
                <a:ea typeface="標楷體" panose="03000509000000000000" pitchFamily="65" charset="-120"/>
              </a:rPr>
              <a:t>、</a:t>
            </a:r>
            <a:r>
              <a:rPr lang="en-US" altLang="zh-TW" sz="1800" dirty="0">
                <a:latin typeface="Times New Roman" panose="02020603050405020304" pitchFamily="18" charset="0"/>
                <a:ea typeface="標楷體" panose="03000509000000000000" pitchFamily="65" charset="-120"/>
              </a:rPr>
              <a:t>5 * 5 * 48</a:t>
            </a:r>
            <a:r>
              <a:rPr lang="zh-TW" altLang="en-US" sz="1800" dirty="0">
                <a:latin typeface="Times New Roman" panose="02020603050405020304" pitchFamily="18" charset="0"/>
                <a:ea typeface="標楷體" panose="03000509000000000000" pitchFamily="65" charset="-120"/>
              </a:rPr>
              <a:t>、</a:t>
            </a:r>
            <a:r>
              <a:rPr lang="en-US" altLang="zh-TW" sz="1800" dirty="0">
                <a:latin typeface="Times New Roman" panose="02020603050405020304" pitchFamily="18" charset="0"/>
                <a:ea typeface="標楷體" panose="03000509000000000000" pitchFamily="65" charset="-120"/>
              </a:rPr>
              <a:t>3 * 3 * 256</a:t>
            </a:r>
            <a:r>
              <a:rPr lang="zh-TW" altLang="en-US" sz="1800" dirty="0">
                <a:latin typeface="Times New Roman" panose="02020603050405020304" pitchFamily="18" charset="0"/>
                <a:ea typeface="標楷體" panose="03000509000000000000" pitchFamily="65" charset="-120"/>
              </a:rPr>
              <a:t>、</a:t>
            </a:r>
            <a:r>
              <a:rPr lang="en-US" altLang="zh-TW" sz="1800" dirty="0">
                <a:latin typeface="Times New Roman" panose="02020603050405020304" pitchFamily="18" charset="0"/>
                <a:ea typeface="標楷體" panose="03000509000000000000" pitchFamily="65" charset="-120"/>
              </a:rPr>
              <a:t>3 * 3 * 192</a:t>
            </a:r>
            <a:r>
              <a:rPr lang="zh-TW" altLang="en-US" sz="1800" dirty="0">
                <a:latin typeface="Times New Roman" panose="02020603050405020304" pitchFamily="18" charset="0"/>
                <a:ea typeface="標楷體" panose="03000509000000000000" pitchFamily="65" charset="-120"/>
              </a:rPr>
              <a:t>、</a:t>
            </a:r>
            <a:r>
              <a:rPr lang="en-US" altLang="zh-TW" sz="1800" dirty="0">
                <a:latin typeface="Times New Roman" panose="02020603050405020304" pitchFamily="18" charset="0"/>
                <a:ea typeface="標楷體" panose="03000509000000000000" pitchFamily="65" charset="-120"/>
              </a:rPr>
              <a:t>3 * 3 * 192</a:t>
            </a:r>
            <a:r>
              <a:rPr lang="zh-TW" altLang="en-US" sz="1800" dirty="0">
                <a:latin typeface="Times New Roman" panose="02020603050405020304" pitchFamily="18" charset="0"/>
                <a:ea typeface="標楷體" panose="03000509000000000000" pitchFamily="65" charset="-120"/>
              </a:rPr>
              <a:t>，第</a:t>
            </a:r>
            <a:r>
              <a:rPr lang="en-US" altLang="zh-TW" sz="1800" dirty="0">
                <a:latin typeface="Times New Roman" panose="02020603050405020304" pitchFamily="18" charset="0"/>
                <a:ea typeface="標楷體" panose="03000509000000000000" pitchFamily="65" charset="-120"/>
              </a:rPr>
              <a:t>6</a:t>
            </a:r>
            <a:r>
              <a:rPr lang="zh-TW" altLang="en-US" sz="1800" dirty="0">
                <a:latin typeface="Times New Roman" panose="02020603050405020304" pitchFamily="18" charset="0"/>
                <a:ea typeface="標楷體" panose="03000509000000000000" pitchFamily="65" charset="-120"/>
              </a:rPr>
              <a:t>個是</a:t>
            </a:r>
            <a:r>
              <a:rPr lang="zh-CN" altLang="en-US" sz="1800" dirty="0">
                <a:latin typeface="Times New Roman" panose="02020603050405020304" pitchFamily="18" charset="0"/>
                <a:ea typeface="標楷體" panose="03000509000000000000" pitchFamily="65" charset="-120"/>
              </a:rPr>
              <a:t>全</a:t>
            </a:r>
            <a:r>
              <a:rPr lang="zh-TW" altLang="en-US" sz="1800" dirty="0">
                <a:latin typeface="Times New Roman" panose="02020603050405020304" pitchFamily="18" charset="0"/>
                <a:ea typeface="標楷體" panose="03000509000000000000" pitchFamily="65" charset="-120"/>
              </a:rPr>
              <a:t>連接層，有</a:t>
            </a:r>
            <a:r>
              <a:rPr lang="en-US" altLang="zh-TW" sz="1800" dirty="0">
                <a:latin typeface="Times New Roman" panose="02020603050405020304" pitchFamily="18" charset="0"/>
                <a:ea typeface="標楷體" panose="03000509000000000000" pitchFamily="65" charset="-120"/>
              </a:rPr>
              <a:t>4,096</a:t>
            </a:r>
            <a:r>
              <a:rPr lang="zh-TW" altLang="en-US" sz="1800" dirty="0">
                <a:latin typeface="Times New Roman" panose="02020603050405020304" pitchFamily="18" charset="0"/>
                <a:ea typeface="標楷體" panose="03000509000000000000" pitchFamily="65" charset="-120"/>
              </a:rPr>
              <a:t>個輸出。</a:t>
            </a:r>
            <a:endParaRPr lang="zh-CN" altLang="en-US" sz="1800" dirty="0">
              <a:latin typeface="Times New Roman" panose="02020603050405020304" pitchFamily="18" charset="0"/>
              <a:ea typeface="標楷體" panose="03000509000000000000" pitchFamily="65" charset="-120"/>
            </a:endParaRPr>
          </a:p>
        </p:txBody>
      </p:sp>
      <p:pic>
        <p:nvPicPr>
          <p:cNvPr id="12" name="图片 11">
            <a:extLst>
              <a:ext uri="{FF2B5EF4-FFF2-40B4-BE49-F238E27FC236}">
                <a16:creationId xmlns:a16="http://schemas.microsoft.com/office/drawing/2014/main" id="{686B6F6A-B453-48E6-97C4-C56CCCB26DA8}"/>
              </a:ext>
            </a:extLst>
          </p:cNvPr>
          <p:cNvPicPr>
            <a:picLocks noChangeAspect="1"/>
          </p:cNvPicPr>
          <p:nvPr/>
        </p:nvPicPr>
        <p:blipFill>
          <a:blip r:embed="rId2"/>
          <a:stretch>
            <a:fillRect/>
          </a:stretch>
        </p:blipFill>
        <p:spPr>
          <a:xfrm>
            <a:off x="1228725" y="1719262"/>
            <a:ext cx="9734550" cy="3419475"/>
          </a:xfrm>
          <a:prstGeom prst="rect">
            <a:avLst/>
          </a:prstGeom>
        </p:spPr>
      </p:pic>
    </p:spTree>
    <p:extLst>
      <p:ext uri="{BB962C8B-B14F-4D97-AF65-F5344CB8AC3E}">
        <p14:creationId xmlns:p14="http://schemas.microsoft.com/office/powerpoint/2010/main" val="3641993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49882FE-4B74-4E2A-9AA1-6AF0325FB10E}"/>
              </a:ext>
            </a:extLst>
          </p:cNvPr>
          <p:cNvSpPr>
            <a:spLocks noGrp="1"/>
          </p:cNvSpPr>
          <p:nvPr>
            <p:ph type="title"/>
          </p:nvPr>
        </p:nvSpPr>
        <p:spPr/>
        <p:txBody>
          <a:bodyPr/>
          <a:lstStyle/>
          <a:p>
            <a:r>
              <a:rPr lang="zh-CN" altLang="en-US" dirty="0">
                <a:latin typeface="標楷體" panose="03000509000000000000" pitchFamily="65" charset="-120"/>
                <a:ea typeface="標楷體" panose="03000509000000000000" pitchFamily="65" charset="-120"/>
              </a:rPr>
              <a:t>並行網絡的輸入</a:t>
            </a:r>
          </a:p>
        </p:txBody>
      </p:sp>
      <p:sp>
        <p:nvSpPr>
          <p:cNvPr id="3" name="内容占位符 2">
            <a:extLst>
              <a:ext uri="{FF2B5EF4-FFF2-40B4-BE49-F238E27FC236}">
                <a16:creationId xmlns:a16="http://schemas.microsoft.com/office/drawing/2014/main" id="{57AC833A-10D7-4717-8D49-7831D12D05D2}"/>
              </a:ext>
            </a:extLst>
          </p:cNvPr>
          <p:cNvSpPr>
            <a:spLocks noGrp="1"/>
          </p:cNvSpPr>
          <p:nvPr>
            <p:ph idx="1"/>
          </p:nvPr>
        </p:nvSpPr>
        <p:spPr>
          <a:xfrm>
            <a:off x="838200" y="4987636"/>
            <a:ext cx="10515600" cy="1189327"/>
          </a:xfrm>
        </p:spPr>
        <p:txBody>
          <a:bodyPr/>
          <a:lstStyle/>
          <a:p>
            <a:pPr marL="0" indent="0">
              <a:buNone/>
            </a:pPr>
            <a:r>
              <a:rPr lang="zh-CN" altLang="en-US" sz="1800" dirty="0">
                <a:latin typeface="Times New Roman" panose="02020603050405020304" pitchFamily="18" charset="0"/>
                <a:ea typeface="標楷體" panose="03000509000000000000" pitchFamily="65" charset="-120"/>
              </a:rPr>
              <a:t>考慮面部局部特徵，選取眼睛、嘴巴，頭部運動狀態和圖像輪廓紋理細節作為並行卷積神經網絡的輸入。</a:t>
            </a:r>
          </a:p>
        </p:txBody>
      </p:sp>
      <p:pic>
        <p:nvPicPr>
          <p:cNvPr id="5" name="图片 4">
            <a:extLst>
              <a:ext uri="{FF2B5EF4-FFF2-40B4-BE49-F238E27FC236}">
                <a16:creationId xmlns:a16="http://schemas.microsoft.com/office/drawing/2014/main" id="{2F3DDC91-E510-48EC-859A-A37D05DFCF46}"/>
              </a:ext>
            </a:extLst>
          </p:cNvPr>
          <p:cNvPicPr>
            <a:picLocks noChangeAspect="1"/>
          </p:cNvPicPr>
          <p:nvPr/>
        </p:nvPicPr>
        <p:blipFill>
          <a:blip r:embed="rId3"/>
          <a:stretch>
            <a:fillRect/>
          </a:stretch>
        </p:blipFill>
        <p:spPr>
          <a:xfrm>
            <a:off x="1362075" y="2338387"/>
            <a:ext cx="9467850" cy="2181225"/>
          </a:xfrm>
          <a:prstGeom prst="rect">
            <a:avLst/>
          </a:prstGeom>
        </p:spPr>
      </p:pic>
    </p:spTree>
    <p:extLst>
      <p:ext uri="{BB962C8B-B14F-4D97-AF65-F5344CB8AC3E}">
        <p14:creationId xmlns:p14="http://schemas.microsoft.com/office/powerpoint/2010/main" val="476177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84B0A76-46FE-41FD-BDC3-AE762AC0E637}"/>
              </a:ext>
            </a:extLst>
          </p:cNvPr>
          <p:cNvSpPr>
            <a:spLocks noGrp="1"/>
          </p:cNvSpPr>
          <p:nvPr>
            <p:ph type="title"/>
          </p:nvPr>
        </p:nvSpPr>
        <p:spPr/>
        <p:txBody>
          <a:bodyPr/>
          <a:lstStyle/>
          <a:p>
            <a:r>
              <a:rPr lang="zh-CN" altLang="en-US" dirty="0">
                <a:latin typeface="標楷體" panose="03000509000000000000" pitchFamily="65" charset="-120"/>
                <a:ea typeface="標楷體" panose="03000509000000000000" pitchFamily="65" charset="-120"/>
              </a:rPr>
              <a:t>疲勞狀態檢測</a:t>
            </a:r>
          </a:p>
        </p:txBody>
      </p:sp>
      <p:sp>
        <p:nvSpPr>
          <p:cNvPr id="3" name="内容占位符 2">
            <a:extLst>
              <a:ext uri="{FF2B5EF4-FFF2-40B4-BE49-F238E27FC236}">
                <a16:creationId xmlns:a16="http://schemas.microsoft.com/office/drawing/2014/main" id="{65557607-534E-419A-B4A5-616C9F7FA2B3}"/>
              </a:ext>
            </a:extLst>
          </p:cNvPr>
          <p:cNvSpPr>
            <a:spLocks noGrp="1"/>
          </p:cNvSpPr>
          <p:nvPr>
            <p:ph idx="1"/>
          </p:nvPr>
        </p:nvSpPr>
        <p:spPr>
          <a:xfrm>
            <a:off x="838200" y="5233987"/>
            <a:ext cx="10515600" cy="942975"/>
          </a:xfrm>
        </p:spPr>
        <p:txBody>
          <a:bodyPr>
            <a:normAutofit/>
          </a:bodyPr>
          <a:lstStyle/>
          <a:p>
            <a:pPr marL="0" indent="0">
              <a:buNone/>
            </a:pPr>
            <a:r>
              <a:rPr lang="zh-TW" altLang="en-US" sz="1800" dirty="0">
                <a:latin typeface="Times New Roman" panose="02020603050405020304" pitchFamily="18" charset="0"/>
                <a:ea typeface="標楷體" panose="03000509000000000000" pitchFamily="65" charset="-120"/>
              </a:rPr>
              <a:t>基於該生物反應的特徵</a:t>
            </a:r>
            <a:r>
              <a:rPr lang="zh-CN" altLang="en-US" sz="1800" dirty="0">
                <a:latin typeface="Times New Roman" panose="02020603050405020304" pitchFamily="18" charset="0"/>
                <a:ea typeface="標楷體" panose="03000509000000000000" pitchFamily="65" charset="-120"/>
              </a:rPr>
              <a:t>，對眼睛，嘴巴</a:t>
            </a:r>
            <a:r>
              <a:rPr lang="zh-TW" altLang="en-US" sz="1800" dirty="0">
                <a:latin typeface="Times New Roman" panose="02020603050405020304" pitchFamily="18" charset="0"/>
                <a:ea typeface="標楷體" panose="03000509000000000000" pitchFamily="65" charset="-120"/>
              </a:rPr>
              <a:t>和頭</a:t>
            </a:r>
            <a:r>
              <a:rPr lang="zh-CN" altLang="en-US" sz="1800" dirty="0">
                <a:latin typeface="Times New Roman" panose="02020603050405020304" pitchFamily="18" charset="0"/>
                <a:ea typeface="標楷體" panose="03000509000000000000" pitchFamily="65" charset="-120"/>
              </a:rPr>
              <a:t>部</a:t>
            </a:r>
            <a:r>
              <a:rPr lang="zh-TW" altLang="en-US" sz="1800" dirty="0">
                <a:latin typeface="Times New Roman" panose="02020603050405020304" pitchFamily="18" charset="0"/>
                <a:ea typeface="標楷體" panose="03000509000000000000" pitchFamily="65" charset="-120"/>
              </a:rPr>
              <a:t>的運動狀態的獲取，</a:t>
            </a:r>
            <a:r>
              <a:rPr lang="zh-CN" altLang="en-US" sz="1800" dirty="0">
                <a:latin typeface="Times New Roman" panose="02020603050405020304" pitchFamily="18" charset="0"/>
                <a:ea typeface="標楷體" panose="03000509000000000000" pitchFamily="65" charset="-120"/>
              </a:rPr>
              <a:t>根據收集到的</a:t>
            </a:r>
            <a:r>
              <a:rPr lang="zh-TW" altLang="en-US" sz="1800" dirty="0">
                <a:latin typeface="Times New Roman" panose="02020603050405020304" pitchFamily="18" charset="0"/>
                <a:ea typeface="標楷體" panose="03000509000000000000" pitchFamily="65" charset="-120"/>
              </a:rPr>
              <a:t>數據，可以分別獲得三個特徵的三組特徵數據，即三組特徵值的打開或關閉狀態</a:t>
            </a:r>
            <a:r>
              <a:rPr lang="zh-CN" altLang="en-US" sz="1800" dirty="0">
                <a:latin typeface="Times New Roman" panose="02020603050405020304" pitchFamily="18" charset="0"/>
                <a:ea typeface="標楷體" panose="03000509000000000000" pitchFamily="65" charset="-120"/>
              </a:rPr>
              <a:t>，即眼睛（睜眼和閉眼）、嘴巴（張開和閉合）和頭部（俯和仰動作）。</a:t>
            </a:r>
          </a:p>
        </p:txBody>
      </p:sp>
      <p:pic>
        <p:nvPicPr>
          <p:cNvPr id="4" name="图片 3">
            <a:extLst>
              <a:ext uri="{FF2B5EF4-FFF2-40B4-BE49-F238E27FC236}">
                <a16:creationId xmlns:a16="http://schemas.microsoft.com/office/drawing/2014/main" id="{96E6CFC1-B834-4529-9D1E-50A323B31D6F}"/>
              </a:ext>
            </a:extLst>
          </p:cNvPr>
          <p:cNvPicPr>
            <a:picLocks noChangeAspect="1"/>
          </p:cNvPicPr>
          <p:nvPr/>
        </p:nvPicPr>
        <p:blipFill>
          <a:blip r:embed="rId2"/>
          <a:stretch>
            <a:fillRect/>
          </a:stretch>
        </p:blipFill>
        <p:spPr>
          <a:xfrm>
            <a:off x="2686050" y="1624012"/>
            <a:ext cx="6819900" cy="3609975"/>
          </a:xfrm>
          <a:prstGeom prst="rect">
            <a:avLst/>
          </a:prstGeom>
        </p:spPr>
      </p:pic>
    </p:spTree>
    <p:extLst>
      <p:ext uri="{BB962C8B-B14F-4D97-AF65-F5344CB8AC3E}">
        <p14:creationId xmlns:p14="http://schemas.microsoft.com/office/powerpoint/2010/main" val="95666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6C9EDC8-DB15-4A87-AF62-AABEEEF239B2}"/>
              </a:ext>
            </a:extLst>
          </p:cNvPr>
          <p:cNvSpPr>
            <a:spLocks noGrp="1"/>
          </p:cNvSpPr>
          <p:nvPr>
            <p:ph type="title"/>
          </p:nvPr>
        </p:nvSpPr>
        <p:spPr/>
        <p:txBody>
          <a:bodyPr/>
          <a:lstStyle/>
          <a:p>
            <a:r>
              <a:rPr lang="zh-CN" altLang="en-US" dirty="0">
                <a:latin typeface="標楷體" panose="03000509000000000000" pitchFamily="65" charset="-120"/>
                <a:ea typeface="標楷體" panose="03000509000000000000" pitchFamily="65" charset="-120"/>
              </a:rPr>
              <a:t>疲勞狀態檢測</a:t>
            </a:r>
            <a:endParaRPr lang="zh-CN" altLang="en-US" dirty="0"/>
          </a:p>
        </p:txBody>
      </p:sp>
      <p:sp>
        <p:nvSpPr>
          <p:cNvPr id="3" name="内容占位符 2">
            <a:extLst>
              <a:ext uri="{FF2B5EF4-FFF2-40B4-BE49-F238E27FC236}">
                <a16:creationId xmlns:a16="http://schemas.microsoft.com/office/drawing/2014/main" id="{CD35D8FC-6120-4095-B924-D47C0A5A4181}"/>
              </a:ext>
            </a:extLst>
          </p:cNvPr>
          <p:cNvSpPr>
            <a:spLocks noGrp="1"/>
          </p:cNvSpPr>
          <p:nvPr>
            <p:ph idx="1"/>
          </p:nvPr>
        </p:nvSpPr>
        <p:spPr/>
        <p:txBody>
          <a:bodyPr/>
          <a:lstStyle/>
          <a:p>
            <a:pPr>
              <a:buFont typeface="Wingdings" panose="05000000000000000000" pitchFamily="2" charset="2"/>
              <a:buChar char="Ø"/>
            </a:pPr>
            <a:r>
              <a:rPr lang="zh-CN" altLang="en-US" dirty="0">
                <a:latin typeface="標楷體" panose="03000509000000000000" pitchFamily="65" charset="-120"/>
                <a:ea typeface="標楷體" panose="03000509000000000000" pitchFamily="65" charset="-120"/>
              </a:rPr>
              <a:t>眼睛區域的檢測</a:t>
            </a:r>
            <a:endParaRPr lang="en-US" altLang="zh-CN" dirty="0">
              <a:latin typeface="標楷體" panose="03000509000000000000" pitchFamily="65" charset="-120"/>
              <a:ea typeface="標楷體" panose="03000509000000000000" pitchFamily="65" charset="-120"/>
            </a:endParaRPr>
          </a:p>
          <a:p>
            <a:pPr marL="0" indent="0">
              <a:buNone/>
            </a:pPr>
            <a:endParaRPr lang="zh-CN" altLang="en-US" dirty="0"/>
          </a:p>
          <a:p>
            <a:pPr marL="0" indent="0">
              <a:buNone/>
            </a:pPr>
            <a:endParaRPr lang="en-US" altLang="zh-CN" dirty="0"/>
          </a:p>
          <a:p>
            <a:pPr marL="0" indent="0">
              <a:buNone/>
            </a:pPr>
            <a:endParaRPr lang="en-US" altLang="zh-CN" dirty="0"/>
          </a:p>
          <a:p>
            <a:pPr marL="0" indent="0">
              <a:buNone/>
            </a:pPr>
            <a:endParaRPr lang="en-US" altLang="zh-CN" dirty="0">
              <a:latin typeface="標楷體" panose="03000509000000000000" pitchFamily="65" charset="-120"/>
              <a:ea typeface="標楷體" panose="03000509000000000000" pitchFamily="65" charset="-120"/>
            </a:endParaRPr>
          </a:p>
          <a:p>
            <a:pPr marL="0" indent="0">
              <a:buNone/>
            </a:pPr>
            <a:r>
              <a:rPr lang="zh-CN" altLang="en-US" sz="1800" dirty="0">
                <a:latin typeface="Times New Roman" panose="02020603050405020304" pitchFamily="18" charset="0"/>
                <a:ea typeface="標楷體" panose="03000509000000000000" pitchFamily="65" charset="-120"/>
              </a:rPr>
              <a:t>使用</a:t>
            </a:r>
            <a:r>
              <a:rPr lang="en-US" altLang="zh-CN" sz="1800" dirty="0">
                <a:latin typeface="Times New Roman" panose="02020603050405020304" pitchFamily="18" charset="0"/>
                <a:ea typeface="標楷體" panose="03000509000000000000" pitchFamily="65" charset="-120"/>
              </a:rPr>
              <a:t>PERCLOS</a:t>
            </a:r>
            <a:r>
              <a:rPr lang="zh-CN" altLang="en-US" sz="1800" dirty="0">
                <a:latin typeface="Times New Roman" panose="02020603050405020304" pitchFamily="18" charset="0"/>
                <a:ea typeface="標楷體" panose="03000509000000000000" pitchFamily="65" charset="-120"/>
              </a:rPr>
              <a:t>公式計算，</a:t>
            </a:r>
            <a:r>
              <a:rPr lang="en-US" altLang="zh-CN" sz="1800" dirty="0">
                <a:latin typeface="Times New Roman" panose="02020603050405020304" pitchFamily="18" charset="0"/>
                <a:ea typeface="標楷體" panose="03000509000000000000" pitchFamily="65" charset="-120"/>
              </a:rPr>
              <a:t> PERCLOS</a:t>
            </a:r>
            <a:r>
              <a:rPr lang="zh-CN" altLang="en-US" sz="1800" dirty="0">
                <a:latin typeface="Times New Roman" panose="02020603050405020304" pitchFamily="18" charset="0"/>
                <a:ea typeface="標楷體" panose="03000509000000000000" pitchFamily="65" charset="-120"/>
              </a:rPr>
              <a:t>表示單位時間眼睛的閉合幀數與單位時間內總幀數的比率。</a:t>
            </a:r>
          </a:p>
        </p:txBody>
      </p:sp>
      <p:pic>
        <p:nvPicPr>
          <p:cNvPr id="5" name="图片 4">
            <a:extLst>
              <a:ext uri="{FF2B5EF4-FFF2-40B4-BE49-F238E27FC236}">
                <a16:creationId xmlns:a16="http://schemas.microsoft.com/office/drawing/2014/main" id="{3CC89CA3-B663-42D8-8821-B328929ED472}"/>
              </a:ext>
            </a:extLst>
          </p:cNvPr>
          <p:cNvPicPr>
            <a:picLocks noChangeAspect="1"/>
          </p:cNvPicPr>
          <p:nvPr/>
        </p:nvPicPr>
        <p:blipFill>
          <a:blip r:embed="rId2"/>
          <a:stretch>
            <a:fillRect/>
          </a:stretch>
        </p:blipFill>
        <p:spPr>
          <a:xfrm>
            <a:off x="2538412" y="2290330"/>
            <a:ext cx="7115175" cy="2000250"/>
          </a:xfrm>
          <a:prstGeom prst="rect">
            <a:avLst/>
          </a:prstGeom>
        </p:spPr>
      </p:pic>
    </p:spTree>
    <p:extLst>
      <p:ext uri="{BB962C8B-B14F-4D97-AF65-F5344CB8AC3E}">
        <p14:creationId xmlns:p14="http://schemas.microsoft.com/office/powerpoint/2010/main" val="1575927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6C9EDC8-DB15-4A87-AF62-AABEEEF239B2}"/>
              </a:ext>
            </a:extLst>
          </p:cNvPr>
          <p:cNvSpPr>
            <a:spLocks noGrp="1"/>
          </p:cNvSpPr>
          <p:nvPr>
            <p:ph type="title"/>
          </p:nvPr>
        </p:nvSpPr>
        <p:spPr/>
        <p:txBody>
          <a:bodyPr/>
          <a:lstStyle/>
          <a:p>
            <a:r>
              <a:rPr lang="zh-CN" altLang="en-US" dirty="0">
                <a:latin typeface="標楷體" panose="03000509000000000000" pitchFamily="65" charset="-120"/>
                <a:ea typeface="標楷體" panose="03000509000000000000" pitchFamily="65" charset="-120"/>
              </a:rPr>
              <a:t>疲勞狀態檢測</a:t>
            </a:r>
            <a:endParaRPr lang="zh-CN" altLang="en-US" dirty="0"/>
          </a:p>
        </p:txBody>
      </p:sp>
      <p:sp>
        <p:nvSpPr>
          <p:cNvPr id="3" name="内容占位符 2">
            <a:extLst>
              <a:ext uri="{FF2B5EF4-FFF2-40B4-BE49-F238E27FC236}">
                <a16:creationId xmlns:a16="http://schemas.microsoft.com/office/drawing/2014/main" id="{CD35D8FC-6120-4095-B924-D47C0A5A4181}"/>
              </a:ext>
            </a:extLst>
          </p:cNvPr>
          <p:cNvSpPr>
            <a:spLocks noGrp="1"/>
          </p:cNvSpPr>
          <p:nvPr>
            <p:ph idx="1"/>
          </p:nvPr>
        </p:nvSpPr>
        <p:spPr/>
        <p:txBody>
          <a:bodyPr/>
          <a:lstStyle/>
          <a:p>
            <a:pPr>
              <a:buFont typeface="Wingdings" panose="05000000000000000000" pitchFamily="2" charset="2"/>
              <a:buChar char="Ø"/>
            </a:pPr>
            <a:r>
              <a:rPr lang="zh-CN" altLang="en-US" dirty="0">
                <a:latin typeface="標楷體" panose="03000509000000000000" pitchFamily="65" charset="-120"/>
                <a:ea typeface="標楷體" panose="03000509000000000000" pitchFamily="65" charset="-120"/>
              </a:rPr>
              <a:t>嘴巴區域的檢測</a:t>
            </a:r>
            <a:endParaRPr lang="en-US" altLang="zh-CN" dirty="0">
              <a:latin typeface="標楷體" panose="03000509000000000000" pitchFamily="65" charset="-120"/>
              <a:ea typeface="標楷體" panose="03000509000000000000" pitchFamily="65" charset="-120"/>
            </a:endParaRPr>
          </a:p>
          <a:p>
            <a:pPr marL="0" indent="0">
              <a:buNone/>
            </a:pPr>
            <a:endParaRPr lang="zh-CN" altLang="en-US" dirty="0"/>
          </a:p>
          <a:p>
            <a:pPr marL="0" indent="0">
              <a:buNone/>
            </a:pPr>
            <a:endParaRPr lang="en-US" altLang="zh-CN" dirty="0"/>
          </a:p>
          <a:p>
            <a:pPr marL="0" indent="0">
              <a:buNone/>
            </a:pPr>
            <a:endParaRPr lang="en-US" altLang="zh-CN" dirty="0"/>
          </a:p>
          <a:p>
            <a:pPr marL="0" indent="0">
              <a:buNone/>
            </a:pPr>
            <a:endParaRPr lang="en-US" altLang="zh-CN" dirty="0">
              <a:latin typeface="標楷體" panose="03000509000000000000" pitchFamily="65" charset="-120"/>
              <a:ea typeface="標楷體" panose="03000509000000000000" pitchFamily="65" charset="-120"/>
            </a:endParaRPr>
          </a:p>
          <a:p>
            <a:pPr marL="0" indent="0">
              <a:buNone/>
            </a:pPr>
            <a:r>
              <a:rPr lang="zh-CN" altLang="en-US" sz="1800" dirty="0">
                <a:latin typeface="Times New Roman" panose="02020603050405020304" pitchFamily="18" charset="0"/>
                <a:ea typeface="標楷體" panose="03000509000000000000" pitchFamily="65" charset="-120"/>
              </a:rPr>
              <a:t>與眼睛區域計算相似，表示單位時間嘴巴的張開幀數與單位時間內總幀數的比率。</a:t>
            </a:r>
          </a:p>
        </p:txBody>
      </p:sp>
      <p:pic>
        <p:nvPicPr>
          <p:cNvPr id="5" name="图片 4">
            <a:extLst>
              <a:ext uri="{FF2B5EF4-FFF2-40B4-BE49-F238E27FC236}">
                <a16:creationId xmlns:a16="http://schemas.microsoft.com/office/drawing/2014/main" id="{3CC89CA3-B663-42D8-8821-B328929ED472}"/>
              </a:ext>
            </a:extLst>
          </p:cNvPr>
          <p:cNvPicPr>
            <a:picLocks noChangeAspect="1"/>
          </p:cNvPicPr>
          <p:nvPr/>
        </p:nvPicPr>
        <p:blipFill>
          <a:blip r:embed="rId2"/>
          <a:stretch>
            <a:fillRect/>
          </a:stretch>
        </p:blipFill>
        <p:spPr>
          <a:xfrm>
            <a:off x="2538412" y="2290330"/>
            <a:ext cx="7115175" cy="2000250"/>
          </a:xfrm>
          <a:prstGeom prst="rect">
            <a:avLst/>
          </a:prstGeom>
        </p:spPr>
      </p:pic>
      <p:pic>
        <p:nvPicPr>
          <p:cNvPr id="4" name="图片 3">
            <a:extLst>
              <a:ext uri="{FF2B5EF4-FFF2-40B4-BE49-F238E27FC236}">
                <a16:creationId xmlns:a16="http://schemas.microsoft.com/office/drawing/2014/main" id="{AF929472-7473-458B-9B87-8067A36819CB}"/>
              </a:ext>
            </a:extLst>
          </p:cNvPr>
          <p:cNvPicPr>
            <a:picLocks noChangeAspect="1"/>
          </p:cNvPicPr>
          <p:nvPr/>
        </p:nvPicPr>
        <p:blipFill>
          <a:blip r:embed="rId3"/>
          <a:stretch>
            <a:fillRect/>
          </a:stretch>
        </p:blipFill>
        <p:spPr>
          <a:xfrm>
            <a:off x="2562224" y="2309380"/>
            <a:ext cx="7067550" cy="1962150"/>
          </a:xfrm>
          <a:prstGeom prst="rect">
            <a:avLst/>
          </a:prstGeom>
        </p:spPr>
      </p:pic>
    </p:spTree>
    <p:extLst>
      <p:ext uri="{BB962C8B-B14F-4D97-AF65-F5344CB8AC3E}">
        <p14:creationId xmlns:p14="http://schemas.microsoft.com/office/powerpoint/2010/main" val="1471858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6C9EDC8-DB15-4A87-AF62-AABEEEF239B2}"/>
              </a:ext>
            </a:extLst>
          </p:cNvPr>
          <p:cNvSpPr>
            <a:spLocks noGrp="1"/>
          </p:cNvSpPr>
          <p:nvPr>
            <p:ph type="title"/>
          </p:nvPr>
        </p:nvSpPr>
        <p:spPr/>
        <p:txBody>
          <a:bodyPr/>
          <a:lstStyle/>
          <a:p>
            <a:r>
              <a:rPr lang="zh-CN" altLang="en-US" dirty="0">
                <a:latin typeface="標楷體" panose="03000509000000000000" pitchFamily="65" charset="-120"/>
                <a:ea typeface="標楷體" panose="03000509000000000000" pitchFamily="65" charset="-120"/>
              </a:rPr>
              <a:t>疲勞狀態檢測</a:t>
            </a:r>
            <a:endParaRPr lang="zh-CN" altLang="en-US" dirty="0"/>
          </a:p>
        </p:txBody>
      </p:sp>
      <p:sp>
        <p:nvSpPr>
          <p:cNvPr id="3" name="内容占位符 2">
            <a:extLst>
              <a:ext uri="{FF2B5EF4-FFF2-40B4-BE49-F238E27FC236}">
                <a16:creationId xmlns:a16="http://schemas.microsoft.com/office/drawing/2014/main" id="{CD35D8FC-6120-4095-B924-D47C0A5A4181}"/>
              </a:ext>
            </a:extLst>
          </p:cNvPr>
          <p:cNvSpPr>
            <a:spLocks noGrp="1"/>
          </p:cNvSpPr>
          <p:nvPr>
            <p:ph idx="1"/>
          </p:nvPr>
        </p:nvSpPr>
        <p:spPr/>
        <p:txBody>
          <a:bodyPr/>
          <a:lstStyle/>
          <a:p>
            <a:pPr>
              <a:buFont typeface="Wingdings" panose="05000000000000000000" pitchFamily="2" charset="2"/>
              <a:buChar char="Ø"/>
            </a:pPr>
            <a:r>
              <a:rPr lang="zh-CN" altLang="en-US" dirty="0">
                <a:latin typeface="標楷體" panose="03000509000000000000" pitchFamily="65" charset="-120"/>
                <a:ea typeface="標楷體" panose="03000509000000000000" pitchFamily="65" charset="-120"/>
              </a:rPr>
              <a:t>頭部運動的檢測</a:t>
            </a:r>
            <a:endParaRPr lang="en-US" altLang="zh-CN" dirty="0">
              <a:latin typeface="標楷體" panose="03000509000000000000" pitchFamily="65" charset="-120"/>
              <a:ea typeface="標楷體" panose="03000509000000000000" pitchFamily="65" charset="-120"/>
            </a:endParaRPr>
          </a:p>
          <a:p>
            <a:pPr marL="0" indent="0">
              <a:buNone/>
            </a:pPr>
            <a:endParaRPr lang="zh-CN" altLang="en-US" dirty="0"/>
          </a:p>
          <a:p>
            <a:pPr marL="0" indent="0">
              <a:buNone/>
            </a:pPr>
            <a:endParaRPr lang="en-US" altLang="zh-CN" dirty="0"/>
          </a:p>
          <a:p>
            <a:pPr marL="0" indent="0">
              <a:buNone/>
            </a:pPr>
            <a:endParaRPr lang="en-US" altLang="zh-CN" dirty="0"/>
          </a:p>
          <a:p>
            <a:pPr marL="0" indent="0">
              <a:buNone/>
            </a:pPr>
            <a:endParaRPr lang="en-US" altLang="zh-CN" dirty="0">
              <a:latin typeface="標楷體" panose="03000509000000000000" pitchFamily="65" charset="-120"/>
              <a:ea typeface="標楷體" panose="03000509000000000000" pitchFamily="65" charset="-120"/>
            </a:endParaRPr>
          </a:p>
          <a:p>
            <a:pPr marL="0" indent="0">
              <a:buNone/>
            </a:pPr>
            <a:endParaRPr lang="en-US" altLang="zh-CN" sz="1800" dirty="0">
              <a:latin typeface="Times New Roman" panose="02020603050405020304" pitchFamily="18" charset="0"/>
              <a:ea typeface="標楷體" panose="03000509000000000000" pitchFamily="65" charset="-120"/>
            </a:endParaRPr>
          </a:p>
          <a:p>
            <a:pPr marL="0" indent="0">
              <a:buNone/>
            </a:pPr>
            <a:endParaRPr lang="en-US" altLang="zh-CN" sz="1800" dirty="0">
              <a:latin typeface="Times New Roman" panose="02020603050405020304" pitchFamily="18" charset="0"/>
              <a:ea typeface="標楷體" panose="03000509000000000000" pitchFamily="65" charset="-120"/>
            </a:endParaRPr>
          </a:p>
          <a:p>
            <a:pPr marL="0" indent="0">
              <a:buNone/>
            </a:pPr>
            <a:endParaRPr lang="en-US" altLang="zh-CN" sz="1800" dirty="0">
              <a:latin typeface="Times New Roman" panose="02020603050405020304" pitchFamily="18" charset="0"/>
              <a:ea typeface="標楷體" panose="03000509000000000000" pitchFamily="65" charset="-120"/>
            </a:endParaRPr>
          </a:p>
          <a:p>
            <a:pPr marL="0" indent="0">
              <a:buNone/>
            </a:pPr>
            <a:r>
              <a:rPr lang="zh-CN" altLang="en-US" sz="1800" dirty="0">
                <a:latin typeface="Times New Roman" panose="02020603050405020304" pitchFamily="18" charset="0"/>
                <a:ea typeface="標楷體" panose="03000509000000000000" pitchFamily="65" charset="-120"/>
              </a:rPr>
              <a:t>當檢測到駕駛員頭部在圖像垂直方向上進行了顯著的移動表示駕駛員處於疲勞狀態。</a:t>
            </a:r>
          </a:p>
        </p:txBody>
      </p:sp>
      <p:pic>
        <p:nvPicPr>
          <p:cNvPr id="4" name="图片 3">
            <a:extLst>
              <a:ext uri="{FF2B5EF4-FFF2-40B4-BE49-F238E27FC236}">
                <a16:creationId xmlns:a16="http://schemas.microsoft.com/office/drawing/2014/main" id="{EA8CEDDD-496A-4BD6-8E83-3E153E82A2EE}"/>
              </a:ext>
            </a:extLst>
          </p:cNvPr>
          <p:cNvPicPr>
            <a:picLocks noChangeAspect="1"/>
          </p:cNvPicPr>
          <p:nvPr/>
        </p:nvPicPr>
        <p:blipFill>
          <a:blip r:embed="rId2"/>
          <a:stretch>
            <a:fillRect/>
          </a:stretch>
        </p:blipFill>
        <p:spPr>
          <a:xfrm>
            <a:off x="2900362" y="2357293"/>
            <a:ext cx="6391275" cy="3067050"/>
          </a:xfrm>
          <a:prstGeom prst="rect">
            <a:avLst/>
          </a:prstGeom>
        </p:spPr>
      </p:pic>
    </p:spTree>
    <p:extLst>
      <p:ext uri="{BB962C8B-B14F-4D97-AF65-F5344CB8AC3E}">
        <p14:creationId xmlns:p14="http://schemas.microsoft.com/office/powerpoint/2010/main" val="4065443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992363B-111F-44B5-9990-DC78E23FD487}"/>
              </a:ext>
            </a:extLst>
          </p:cNvPr>
          <p:cNvSpPr>
            <a:spLocks noGrp="1"/>
          </p:cNvSpPr>
          <p:nvPr>
            <p:ph type="title"/>
          </p:nvPr>
        </p:nvSpPr>
        <p:spPr/>
        <p:txBody>
          <a:bodyPr/>
          <a:lstStyle/>
          <a:p>
            <a:r>
              <a:rPr lang="zh-CN" altLang="en-US" dirty="0">
                <a:latin typeface="標楷體" panose="03000509000000000000" pitchFamily="65" charset="-120"/>
                <a:ea typeface="標楷體" panose="03000509000000000000" pitchFamily="65" charset="-120"/>
              </a:rPr>
              <a:t>實驗與分析</a:t>
            </a:r>
          </a:p>
        </p:txBody>
      </p:sp>
      <p:sp>
        <p:nvSpPr>
          <p:cNvPr id="3" name="内容占位符 2">
            <a:extLst>
              <a:ext uri="{FF2B5EF4-FFF2-40B4-BE49-F238E27FC236}">
                <a16:creationId xmlns:a16="http://schemas.microsoft.com/office/drawing/2014/main" id="{C6139345-BD66-4A7C-AAF5-D20FCED90C45}"/>
              </a:ext>
            </a:extLst>
          </p:cNvPr>
          <p:cNvSpPr>
            <a:spLocks noGrp="1"/>
          </p:cNvSpPr>
          <p:nvPr>
            <p:ph idx="1"/>
          </p:nvPr>
        </p:nvSpPr>
        <p:spPr>
          <a:xfrm>
            <a:off x="838200" y="4535055"/>
            <a:ext cx="10515600" cy="1641908"/>
          </a:xfrm>
        </p:spPr>
        <p:txBody>
          <a:bodyPr/>
          <a:lstStyle/>
          <a:p>
            <a:pPr marL="0" indent="0">
              <a:buNone/>
            </a:pPr>
            <a:r>
              <a:rPr lang="zh-CN" altLang="en-US" sz="1800" dirty="0">
                <a:latin typeface="Times New Roman" panose="02020603050405020304" pitchFamily="18" charset="0"/>
                <a:ea typeface="標楷體" panose="03000509000000000000" pitchFamily="65" charset="-120"/>
              </a:rPr>
              <a:t>單個卷積聖經網絡的精度。</a:t>
            </a:r>
          </a:p>
        </p:txBody>
      </p:sp>
      <p:pic>
        <p:nvPicPr>
          <p:cNvPr id="4" name="图片 3">
            <a:extLst>
              <a:ext uri="{FF2B5EF4-FFF2-40B4-BE49-F238E27FC236}">
                <a16:creationId xmlns:a16="http://schemas.microsoft.com/office/drawing/2014/main" id="{FA6BC772-E118-4C57-93CC-024247B5187A}"/>
              </a:ext>
            </a:extLst>
          </p:cNvPr>
          <p:cNvPicPr>
            <a:picLocks noChangeAspect="1"/>
          </p:cNvPicPr>
          <p:nvPr/>
        </p:nvPicPr>
        <p:blipFill>
          <a:blip r:embed="rId2"/>
          <a:stretch>
            <a:fillRect/>
          </a:stretch>
        </p:blipFill>
        <p:spPr>
          <a:xfrm>
            <a:off x="2855480" y="1787091"/>
            <a:ext cx="6610350" cy="2105025"/>
          </a:xfrm>
          <a:prstGeom prst="rect">
            <a:avLst/>
          </a:prstGeom>
        </p:spPr>
      </p:pic>
    </p:spTree>
    <p:extLst>
      <p:ext uri="{BB962C8B-B14F-4D97-AF65-F5344CB8AC3E}">
        <p14:creationId xmlns:p14="http://schemas.microsoft.com/office/powerpoint/2010/main" val="3971054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345AB6D-D62E-4AC1-89E4-44D7AB0AA90A}"/>
              </a:ext>
            </a:extLst>
          </p:cNvPr>
          <p:cNvSpPr>
            <a:spLocks noGrp="1"/>
          </p:cNvSpPr>
          <p:nvPr>
            <p:ph type="title"/>
          </p:nvPr>
        </p:nvSpPr>
        <p:spPr/>
        <p:txBody>
          <a:bodyPr/>
          <a:lstStyle/>
          <a:p>
            <a:r>
              <a:rPr lang="zh-CN" altLang="en-US" dirty="0">
                <a:latin typeface="標楷體" panose="03000509000000000000" pitchFamily="65" charset="-120"/>
                <a:ea typeface="標楷體" panose="03000509000000000000" pitchFamily="65" charset="-120"/>
              </a:rPr>
              <a:t>實驗與分析</a:t>
            </a:r>
            <a:endParaRPr lang="zh-CN" altLang="en-US" dirty="0"/>
          </a:p>
        </p:txBody>
      </p:sp>
      <p:sp>
        <p:nvSpPr>
          <p:cNvPr id="3" name="内容占位符 2">
            <a:extLst>
              <a:ext uri="{FF2B5EF4-FFF2-40B4-BE49-F238E27FC236}">
                <a16:creationId xmlns:a16="http://schemas.microsoft.com/office/drawing/2014/main" id="{1DC771B9-7AEE-4909-8A49-9103CC32A4C5}"/>
              </a:ext>
            </a:extLst>
          </p:cNvPr>
          <p:cNvSpPr>
            <a:spLocks noGrp="1"/>
          </p:cNvSpPr>
          <p:nvPr>
            <p:ph idx="1"/>
          </p:nvPr>
        </p:nvSpPr>
        <p:spPr>
          <a:xfrm>
            <a:off x="838200" y="5195887"/>
            <a:ext cx="10515600" cy="981076"/>
          </a:xfrm>
        </p:spPr>
        <p:txBody>
          <a:bodyPr/>
          <a:lstStyle/>
          <a:p>
            <a:pPr marL="0" indent="0">
              <a:buNone/>
            </a:pPr>
            <a:r>
              <a:rPr lang="zh-CN" altLang="en-US" sz="1800" dirty="0">
                <a:latin typeface="Times New Roman" panose="02020603050405020304" pitchFamily="18" charset="0"/>
                <a:ea typeface="標楷體" panose="03000509000000000000" pitchFamily="65" charset="-120"/>
              </a:rPr>
              <a:t>通過將特徵進行組合後得到檢測精度。</a:t>
            </a:r>
          </a:p>
        </p:txBody>
      </p:sp>
      <p:pic>
        <p:nvPicPr>
          <p:cNvPr id="4" name="图片 3">
            <a:extLst>
              <a:ext uri="{FF2B5EF4-FFF2-40B4-BE49-F238E27FC236}">
                <a16:creationId xmlns:a16="http://schemas.microsoft.com/office/drawing/2014/main" id="{95A64704-29B4-4B5E-8038-EF3FF264105D}"/>
              </a:ext>
            </a:extLst>
          </p:cNvPr>
          <p:cNvPicPr>
            <a:picLocks noChangeAspect="1"/>
          </p:cNvPicPr>
          <p:nvPr/>
        </p:nvPicPr>
        <p:blipFill>
          <a:blip r:embed="rId2"/>
          <a:stretch>
            <a:fillRect/>
          </a:stretch>
        </p:blipFill>
        <p:spPr>
          <a:xfrm>
            <a:off x="2395537" y="1662112"/>
            <a:ext cx="7400925" cy="3533775"/>
          </a:xfrm>
          <a:prstGeom prst="rect">
            <a:avLst/>
          </a:prstGeom>
        </p:spPr>
      </p:pic>
      <p:cxnSp>
        <p:nvCxnSpPr>
          <p:cNvPr id="9" name="直接连接符 8">
            <a:extLst>
              <a:ext uri="{FF2B5EF4-FFF2-40B4-BE49-F238E27FC236}">
                <a16:creationId xmlns:a16="http://schemas.microsoft.com/office/drawing/2014/main" id="{A270322B-9872-426B-B5A4-A1A1338AF46A}"/>
              </a:ext>
            </a:extLst>
          </p:cNvPr>
          <p:cNvCxnSpPr/>
          <p:nvPr/>
        </p:nvCxnSpPr>
        <p:spPr>
          <a:xfrm>
            <a:off x="2395537" y="3559277"/>
            <a:ext cx="7328566"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直接连接符 10">
            <a:extLst>
              <a:ext uri="{FF2B5EF4-FFF2-40B4-BE49-F238E27FC236}">
                <a16:creationId xmlns:a16="http://schemas.microsoft.com/office/drawing/2014/main" id="{970084D9-F24D-4732-9F5C-1590CBEA431C}"/>
              </a:ext>
            </a:extLst>
          </p:cNvPr>
          <p:cNvCxnSpPr>
            <a:cxnSpLocks/>
          </p:cNvCxnSpPr>
          <p:nvPr/>
        </p:nvCxnSpPr>
        <p:spPr>
          <a:xfrm>
            <a:off x="4257368" y="3274141"/>
            <a:ext cx="5152104"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直接连接符 11">
            <a:extLst>
              <a:ext uri="{FF2B5EF4-FFF2-40B4-BE49-F238E27FC236}">
                <a16:creationId xmlns:a16="http://schemas.microsoft.com/office/drawing/2014/main" id="{4D985278-67B4-41A8-A63E-75A5E5CCB2DF}"/>
              </a:ext>
            </a:extLst>
          </p:cNvPr>
          <p:cNvCxnSpPr>
            <a:cxnSpLocks/>
          </p:cNvCxnSpPr>
          <p:nvPr/>
        </p:nvCxnSpPr>
        <p:spPr>
          <a:xfrm>
            <a:off x="5157021" y="3809999"/>
            <a:ext cx="4252451"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直接连接符 13">
            <a:extLst>
              <a:ext uri="{FF2B5EF4-FFF2-40B4-BE49-F238E27FC236}">
                <a16:creationId xmlns:a16="http://schemas.microsoft.com/office/drawing/2014/main" id="{FDB6B5CE-D60E-4D2E-B7E6-532147E38269}"/>
              </a:ext>
            </a:extLst>
          </p:cNvPr>
          <p:cNvCxnSpPr>
            <a:cxnSpLocks/>
          </p:cNvCxnSpPr>
          <p:nvPr/>
        </p:nvCxnSpPr>
        <p:spPr>
          <a:xfrm>
            <a:off x="5909187" y="4847302"/>
            <a:ext cx="3500285"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直接连接符 16">
            <a:extLst>
              <a:ext uri="{FF2B5EF4-FFF2-40B4-BE49-F238E27FC236}">
                <a16:creationId xmlns:a16="http://schemas.microsoft.com/office/drawing/2014/main" id="{E1E5E686-91DF-4A03-8D5B-E9B089493B96}"/>
              </a:ext>
            </a:extLst>
          </p:cNvPr>
          <p:cNvCxnSpPr>
            <a:cxnSpLocks/>
          </p:cNvCxnSpPr>
          <p:nvPr/>
        </p:nvCxnSpPr>
        <p:spPr>
          <a:xfrm>
            <a:off x="6744930" y="5098025"/>
            <a:ext cx="2664542"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2686664"/>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471</Words>
  <Application>Microsoft Office PowerPoint</Application>
  <PresentationFormat>宽屏</PresentationFormat>
  <Paragraphs>41</Paragraphs>
  <Slides>9</Slides>
  <Notes>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9</vt:i4>
      </vt:variant>
    </vt:vector>
  </HeadingPairs>
  <TitlesOfParts>
    <vt:vector size="17" baseType="lpstr">
      <vt:lpstr>等线</vt:lpstr>
      <vt:lpstr>等线 Light</vt:lpstr>
      <vt:lpstr>新細明體</vt:lpstr>
      <vt:lpstr>標楷體</vt:lpstr>
      <vt:lpstr>Arial</vt:lpstr>
      <vt:lpstr>Times New Roman</vt:lpstr>
      <vt:lpstr>Wingdings</vt:lpstr>
      <vt:lpstr>Office 主题​​</vt:lpstr>
      <vt:lpstr>Research on Driver Fatigue Detection Method Based on Parallel Convolution Neural Network</vt:lpstr>
      <vt:lpstr>並行卷積神經網絡結構</vt:lpstr>
      <vt:lpstr>並行網絡的輸入</vt:lpstr>
      <vt:lpstr>疲勞狀態檢測</vt:lpstr>
      <vt:lpstr>疲勞狀態檢測</vt:lpstr>
      <vt:lpstr>疲勞狀態檢測</vt:lpstr>
      <vt:lpstr>疲勞狀態檢測</vt:lpstr>
      <vt:lpstr>實驗與分析</vt:lpstr>
      <vt:lpstr>實驗與分析</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基於並行卷積神經網絡的駕駛員疲勞檢測方法研究</dc:title>
  <dc:creator>Peter</dc:creator>
  <cp:lastModifiedBy>Peter</cp:lastModifiedBy>
  <cp:revision>47</cp:revision>
  <dcterms:created xsi:type="dcterms:W3CDTF">2021-01-27T05:48:45Z</dcterms:created>
  <dcterms:modified xsi:type="dcterms:W3CDTF">2021-01-27T07:09:32Z</dcterms:modified>
</cp:coreProperties>
</file>